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22"/>
  </p:notesMasterIdLst>
  <p:sldIdLst>
    <p:sldId id="361" r:id="rId2"/>
    <p:sldId id="413" r:id="rId3"/>
    <p:sldId id="362" r:id="rId4"/>
    <p:sldId id="414" r:id="rId5"/>
    <p:sldId id="379" r:id="rId6"/>
    <p:sldId id="428" r:id="rId7"/>
    <p:sldId id="418" r:id="rId8"/>
    <p:sldId id="421" r:id="rId9"/>
    <p:sldId id="423" r:id="rId10"/>
    <p:sldId id="422" r:id="rId11"/>
    <p:sldId id="425" r:id="rId12"/>
    <p:sldId id="424" r:id="rId13"/>
    <p:sldId id="415" r:id="rId14"/>
    <p:sldId id="426" r:id="rId15"/>
    <p:sldId id="417" r:id="rId16"/>
    <p:sldId id="385" r:id="rId17"/>
    <p:sldId id="427" r:id="rId18"/>
    <p:sldId id="420" r:id="rId19"/>
    <p:sldId id="411" r:id="rId20"/>
    <p:sldId id="279" r:id="rId21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3"/>
      <p:bold r:id="rId24"/>
      <p:italic r:id="rId25"/>
      <p:boldItalic r:id="rId26"/>
    </p:embeddedFont>
    <p:embeddedFont>
      <p:font typeface="Krona One" panose="020B0604020202020204" charset="0"/>
      <p:regular r:id="rId27"/>
    </p:embeddedFont>
    <p:embeddedFont>
      <p:font typeface="Miriam Libre" panose="00000500000000000000" pitchFamily="2" charset="-79"/>
      <p:regular r:id="rId28"/>
      <p:bold r:id="rId29"/>
    </p:embeddedFont>
    <p:embeddedFont>
      <p:font typeface="Rockwell Extra Bold" panose="02060903040505020403" pitchFamily="18" charset="0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eph Maxwell" initials="JM" lastIdx="1" clrIdx="0">
    <p:extLst>
      <p:ext uri="{19B8F6BF-5375-455C-9EA6-DF929625EA0E}">
        <p15:presenceInfo xmlns:p15="http://schemas.microsoft.com/office/powerpoint/2012/main" userId="S::Joseph.Maxwell@hyland.com::81b9e37d-9426-4999-a489-1cb52182bfd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6552B"/>
    <a:srgbClr val="C99C58"/>
    <a:srgbClr val="83833E"/>
    <a:srgbClr val="CDC3A3"/>
    <a:srgbClr val="CEC4A5"/>
    <a:srgbClr val="6F502B"/>
    <a:srgbClr val="4F4537"/>
    <a:srgbClr val="DF81FC"/>
    <a:srgbClr val="DFB6EB"/>
    <a:srgbClr val="FFF0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17088DE-29B3-4A1C-9BD6-51BBB168883E}">
  <a:tblStyle styleId="{917088DE-29B3-4A1C-9BD6-51BBB16888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7" autoAdjust="0"/>
    <p:restoredTop sz="75206" autoAdjust="0"/>
  </p:normalViewPr>
  <p:slideViewPr>
    <p:cSldViewPr snapToGrid="0">
      <p:cViewPr varScale="1">
        <p:scale>
          <a:sx n="108" d="100"/>
          <a:sy n="108" d="100"/>
        </p:scale>
        <p:origin x="624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gif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850" dirty="0">
                <a:solidFill>
                  <a:srgbClr val="5F7D96"/>
                </a:solidFill>
              </a:rPr>
              <a:t>This lesson is going to cover arrays – what they are, why we need them, and how to use them!</a:t>
            </a:r>
            <a:endParaRPr sz="850" dirty="0">
              <a:solidFill>
                <a:srgbClr val="5F7D9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41987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question – </a:t>
            </a:r>
            <a:r>
              <a:rPr lang="en-US" b="1" dirty="0"/>
              <a:t>who is at index 5</a:t>
            </a:r>
            <a:r>
              <a:rPr lang="en-US" b="0" dirty="0"/>
              <a:t>?</a:t>
            </a:r>
          </a:p>
          <a:p>
            <a:r>
              <a:rPr lang="en-US" b="0" dirty="0"/>
              <a:t>It’s </a:t>
            </a:r>
            <a:r>
              <a:rPr lang="en-US" b="1" dirty="0"/>
              <a:t>j-hope</a:t>
            </a:r>
            <a:r>
              <a:rPr lang="en-US" b="0" dirty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1253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Last one – </a:t>
            </a:r>
            <a:r>
              <a:rPr lang="en-US" b="1" dirty="0"/>
              <a:t>V is at which index?</a:t>
            </a:r>
          </a:p>
          <a:p>
            <a:r>
              <a:rPr lang="en-US" b="0" dirty="0"/>
              <a:t>It’s 1 </a:t>
            </a:r>
            <a:r>
              <a:rPr lang="en-US" b="0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103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take a look at the whole array with all of the indexing.</a:t>
            </a:r>
          </a:p>
          <a:p>
            <a:r>
              <a:rPr lang="en-US" dirty="0"/>
              <a:t>Here’s the array again…</a:t>
            </a:r>
          </a:p>
          <a:p>
            <a:r>
              <a:rPr lang="en-US" dirty="0"/>
              <a:t>And here’s all the indices!</a:t>
            </a:r>
          </a:p>
        </p:txBody>
      </p:sp>
    </p:spTree>
    <p:extLst>
      <p:ext uri="{BB962C8B-B14F-4D97-AF65-F5344CB8AC3E}">
        <p14:creationId xmlns:p14="http://schemas.microsoft.com/office/powerpoint/2010/main" val="16168892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now you have an idea of how arrays are stored… but how can you actually interact with them?</a:t>
            </a:r>
          </a:p>
          <a:p>
            <a:r>
              <a:rPr lang="en-US" dirty="0"/>
              <a:t>One of the first things you’ll want to do is </a:t>
            </a:r>
            <a:r>
              <a:rPr lang="en-US" i="1" dirty="0"/>
              <a:t>get</a:t>
            </a:r>
            <a:r>
              <a:rPr lang="en-US" i="0" dirty="0"/>
              <a:t> values based on their position.</a:t>
            </a:r>
          </a:p>
          <a:p>
            <a:r>
              <a:rPr lang="en-US" i="0" dirty="0"/>
              <a:t>Let’s say we have this array. </a:t>
            </a:r>
            <a:r>
              <a:rPr lang="en-US" b="1" i="0" dirty="0"/>
              <a:t>What are the index values?</a:t>
            </a:r>
            <a:endParaRPr lang="en-US" b="0" i="0" dirty="0"/>
          </a:p>
          <a:p>
            <a:r>
              <a:rPr lang="en-US" b="0" i="0" dirty="0"/>
              <a:t>Yellow is 0,</a:t>
            </a:r>
          </a:p>
          <a:p>
            <a:r>
              <a:rPr lang="en-US" b="0" i="0" dirty="0"/>
              <a:t>Crystal is 1,</a:t>
            </a:r>
          </a:p>
          <a:p>
            <a:r>
              <a:rPr lang="en-US" b="0" i="0" dirty="0"/>
              <a:t>and Emerald is 2. So let’s say we want to access “Crystal” from this games array.</a:t>
            </a:r>
          </a:p>
          <a:p>
            <a:r>
              <a:rPr lang="en-US" b="0" i="0" dirty="0"/>
              <a:t>We will need these symbols again… </a:t>
            </a:r>
            <a:r>
              <a:rPr lang="en-US" b="1" i="0" dirty="0"/>
              <a:t>and what are they called?</a:t>
            </a:r>
            <a:r>
              <a:rPr lang="en-US" b="0" i="0" dirty="0"/>
              <a:t> Square brackets! From these components, we should have everything we need… let’s look at how it’s done.</a:t>
            </a:r>
          </a:p>
          <a:p>
            <a:r>
              <a:rPr lang="en-US" i="0" dirty="0"/>
              <a:t>Let game2 equal games square brackets, and 1 inside the square brackets. After this line of code, the value of the </a:t>
            </a:r>
            <a:r>
              <a:rPr lang="en-US" b="1" i="0" dirty="0"/>
              <a:t>game2</a:t>
            </a:r>
            <a:r>
              <a:rPr lang="en-US" b="0" i="0" dirty="0"/>
              <a:t> variable will be </a:t>
            </a:r>
            <a:r>
              <a:rPr lang="en-US" b="1" i="0" dirty="0"/>
              <a:t>“Crystal”</a:t>
            </a:r>
            <a:r>
              <a:rPr lang="en-US" b="0" i="0" dirty="0"/>
              <a:t>! Let’s brake it down. We have our variable creation, that’s the same as always. Next, we have…</a:t>
            </a:r>
          </a:p>
          <a:p>
            <a:r>
              <a:rPr lang="en-US" b="0" i="0" dirty="0"/>
              <a:t>The variable name for the array! Followed by…</a:t>
            </a:r>
          </a:p>
          <a:p>
            <a:r>
              <a:rPr lang="en-US" b="0" i="0" dirty="0"/>
              <a:t>Square brackets! Next comes…</a:t>
            </a:r>
          </a:p>
          <a:p>
            <a:r>
              <a:rPr lang="en-US" b="0" i="0" dirty="0"/>
              <a:t>The index between the square brackets! And that’s it.</a:t>
            </a:r>
          </a:p>
          <a:p>
            <a:r>
              <a:rPr lang="en-US" b="0" i="0" dirty="0"/>
              <a:t>Now, the value of </a:t>
            </a:r>
            <a:r>
              <a:rPr lang="en-US" b="1" i="0" dirty="0"/>
              <a:t>game2</a:t>
            </a:r>
            <a:r>
              <a:rPr lang="en-US" b="0" i="0" dirty="0"/>
              <a:t> will be </a:t>
            </a:r>
            <a:r>
              <a:rPr lang="en-US" b="1" i="0" dirty="0"/>
              <a:t>“Crystal”</a:t>
            </a:r>
            <a:r>
              <a:rPr lang="en-US" b="0" i="0" dirty="0"/>
              <a:t>.</a:t>
            </a:r>
          </a:p>
          <a:p>
            <a:r>
              <a:rPr lang="en-US" b="0" i="0" dirty="0"/>
              <a:t>So to recap, there are three things needed to access a value from an array: the array name, square brackets, and the index of the value.</a:t>
            </a:r>
          </a:p>
        </p:txBody>
      </p:sp>
    </p:spTree>
    <p:extLst>
      <p:ext uri="{BB962C8B-B14F-4D97-AF65-F5344CB8AC3E}">
        <p14:creationId xmlns:p14="http://schemas.microsoft.com/office/powerpoint/2010/main" val="41639714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we know how to </a:t>
            </a:r>
            <a:r>
              <a:rPr lang="en-US" i="1" dirty="0"/>
              <a:t>get</a:t>
            </a:r>
            <a:r>
              <a:rPr lang="en-US" i="0" dirty="0"/>
              <a:t> a value from an array…</a:t>
            </a:r>
          </a:p>
          <a:p>
            <a:r>
              <a:rPr lang="en-US" i="0" dirty="0"/>
              <a:t>Now let’s see how we can </a:t>
            </a:r>
            <a:r>
              <a:rPr lang="en-US" i="1" dirty="0"/>
              <a:t>set</a:t>
            </a:r>
            <a:r>
              <a:rPr lang="en-US" i="0" dirty="0"/>
              <a:t> a value!</a:t>
            </a:r>
          </a:p>
          <a:p>
            <a:r>
              <a:rPr lang="en-US" i="0" dirty="0"/>
              <a:t>We’ll use the same example as before.</a:t>
            </a:r>
          </a:p>
          <a:p>
            <a:r>
              <a:rPr lang="en-US" i="0" dirty="0"/>
              <a:t>Same indexes.</a:t>
            </a:r>
          </a:p>
          <a:p>
            <a:r>
              <a:rPr lang="en-US" i="0" dirty="0"/>
              <a:t>We will also need these again… and </a:t>
            </a:r>
            <a:r>
              <a:rPr lang="en-US" b="1" i="0" dirty="0"/>
              <a:t>what are they?</a:t>
            </a:r>
            <a:r>
              <a:rPr lang="en-US" b="0" i="0" dirty="0"/>
              <a:t> Square brackets! So let’s take a look at how we do this.</a:t>
            </a:r>
          </a:p>
          <a:p>
            <a:r>
              <a:rPr lang="en-US" b="0" i="0" dirty="0"/>
              <a:t>Here’s the code! It might look a little familiar, with just the left and right flipped.</a:t>
            </a:r>
          </a:p>
          <a:p>
            <a:r>
              <a:rPr lang="en-US" b="0" i="0" dirty="0"/>
              <a:t>We start with the name of the array.</a:t>
            </a:r>
          </a:p>
          <a:p>
            <a:r>
              <a:rPr lang="en-US" b="0" i="0" dirty="0"/>
              <a:t>Next, we have square brackets again.</a:t>
            </a:r>
          </a:p>
          <a:p>
            <a:r>
              <a:rPr lang="en-US" b="0" i="0" dirty="0"/>
              <a:t>After that, we have the index. </a:t>
            </a:r>
            <a:r>
              <a:rPr lang="en-US" b="1" i="0" dirty="0"/>
              <a:t>And which array item will this update?</a:t>
            </a:r>
            <a:r>
              <a:rPr lang="en-US" b="0" i="0" dirty="0"/>
              <a:t> The third one, or “Emerald!”</a:t>
            </a:r>
          </a:p>
          <a:p>
            <a:r>
              <a:rPr lang="en-US" b="0" i="0" dirty="0"/>
              <a:t>Then the equals sign and the value, which will get passed to the array and set in the place of the original item.</a:t>
            </a:r>
          </a:p>
          <a:p>
            <a:r>
              <a:rPr lang="en-US" b="0" i="0" dirty="0"/>
              <a:t>So to recap, here are all the things needed – start with the name of the array, then the square brackets, then the index, then an equals sign, and finally, a new value.</a:t>
            </a:r>
            <a:endParaRPr lang="en-US" b="1" i="0" dirty="0"/>
          </a:p>
        </p:txBody>
      </p:sp>
    </p:spTree>
    <p:extLst>
      <p:ext uri="{BB962C8B-B14F-4D97-AF65-F5344CB8AC3E}">
        <p14:creationId xmlns:p14="http://schemas.microsoft.com/office/powerpoint/2010/main" val="27372103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we can work with existing elements, but how do we add a totally new element?</a:t>
            </a:r>
          </a:p>
          <a:p>
            <a:r>
              <a:rPr lang="en-US" dirty="0"/>
              <a:t>We can add a new value to the end of an array using push!</a:t>
            </a:r>
          </a:p>
          <a:p>
            <a:r>
              <a:rPr lang="en-US" dirty="0"/>
              <a:t>Let’s continue to use this example of games.</a:t>
            </a:r>
          </a:p>
          <a:p>
            <a:r>
              <a:rPr lang="en-US" dirty="0"/>
              <a:t>We can use the </a:t>
            </a:r>
            <a:r>
              <a:rPr lang="en-US" b="1" dirty="0"/>
              <a:t>push</a:t>
            </a:r>
            <a:r>
              <a:rPr lang="en-US" b="0" dirty="0"/>
              <a:t> function to add an element to the end of this array!</a:t>
            </a:r>
          </a:p>
          <a:p>
            <a:r>
              <a:rPr lang="en-US" b="0" dirty="0"/>
              <a:t>It looks like this: games dot push parentheses quotes sword semi-colon!</a:t>
            </a:r>
          </a:p>
          <a:p>
            <a:r>
              <a:rPr lang="en-US" b="0" dirty="0"/>
              <a:t>We once again start with the array name</a:t>
            </a:r>
          </a:p>
          <a:p>
            <a:r>
              <a:rPr lang="en-US" b="0" dirty="0"/>
              <a:t>And then we have dot push and parentheses</a:t>
            </a:r>
          </a:p>
          <a:p>
            <a:r>
              <a:rPr lang="en-US" b="0" dirty="0"/>
              <a:t>And then we have a value within the parentheses – this will get added to the array at the end!</a:t>
            </a:r>
          </a:p>
          <a:p>
            <a:r>
              <a:rPr lang="en-US" b="0" dirty="0"/>
              <a:t>So to review, we start with the array name, then we have a dot, then we have the function name of push, then we have the parentheses, and then we have the value between the parentheses!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5058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Now let’s actually take a look at the code in action!</a:t>
            </a:r>
          </a:p>
          <a:p>
            <a:endParaRPr lang="en-US" b="0" dirty="0"/>
          </a:p>
          <a:p>
            <a:pPr marL="158750" indent="0">
              <a:buNone/>
            </a:pPr>
            <a:r>
              <a:rPr lang="en-US" b="0" dirty="0"/>
              <a:t>Walk through this example in Replit. Ask the students how they might change what is happening.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1881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Another thing you can do with an array is see how many elements are in it!</a:t>
            </a:r>
          </a:p>
          <a:p>
            <a:r>
              <a:rPr lang="en-US" dirty="0"/>
              <a:t>You can get the number of elements in an array using length.</a:t>
            </a:r>
          </a:p>
          <a:p>
            <a:r>
              <a:rPr lang="en-US" dirty="0"/>
              <a:t>Let’s bring back our favorite array for this. </a:t>
            </a:r>
            <a:r>
              <a:rPr lang="en-US" b="1" dirty="0"/>
              <a:t>How many elements are in this array?</a:t>
            </a:r>
            <a:endParaRPr lang="en-US" b="0" dirty="0"/>
          </a:p>
          <a:p>
            <a:r>
              <a:rPr lang="en-US" b="0" dirty="0"/>
              <a:t>Four! But how do we get that number?</a:t>
            </a:r>
          </a:p>
          <a:p>
            <a:r>
              <a:rPr lang="en-US" b="0" dirty="0"/>
              <a:t>We can use </a:t>
            </a:r>
            <a:r>
              <a:rPr lang="en-US" b="1" dirty="0"/>
              <a:t>dot length</a:t>
            </a:r>
            <a:r>
              <a:rPr lang="en-US" b="0" dirty="0"/>
              <a:t>. Note that there are no parentheses – length is a </a:t>
            </a:r>
            <a:r>
              <a:rPr lang="en-US" b="0" i="1" dirty="0"/>
              <a:t>property</a:t>
            </a:r>
            <a:r>
              <a:rPr lang="en-US" b="0" i="0" dirty="0"/>
              <a:t>, not a function!</a:t>
            </a:r>
          </a:p>
          <a:p>
            <a:r>
              <a:rPr lang="en-US" b="0" i="0" dirty="0"/>
              <a:t>So let’s see what the code looks like. Here we are creating a new variable named </a:t>
            </a:r>
            <a:r>
              <a:rPr lang="en-US" b="1" i="0" dirty="0"/>
              <a:t>count</a:t>
            </a:r>
            <a:r>
              <a:rPr lang="en-US" b="0" i="0" dirty="0"/>
              <a:t>, and it’s set to the length of the </a:t>
            </a:r>
            <a:r>
              <a:rPr lang="en-US" b="1" i="0" dirty="0"/>
              <a:t>games</a:t>
            </a:r>
            <a:r>
              <a:rPr lang="en-US" b="0" i="0" dirty="0"/>
              <a:t> array! Let’s break it down.</a:t>
            </a:r>
          </a:p>
          <a:p>
            <a:r>
              <a:rPr lang="en-US" dirty="0"/>
              <a:t>We once again begin with the name of the array.</a:t>
            </a:r>
          </a:p>
          <a:p>
            <a:r>
              <a:rPr lang="en-US" dirty="0"/>
              <a:t>This is followed by dot length… and that’s it!</a:t>
            </a:r>
          </a:p>
          <a:p>
            <a:r>
              <a:rPr lang="en-US" b="0" i="0" dirty="0"/>
              <a:t>Let’s go over everything we need. We start with the array name, then we have a dot, and then we have the property name: </a:t>
            </a:r>
            <a:r>
              <a:rPr lang="en-US" b="1" i="0" dirty="0"/>
              <a:t>length</a:t>
            </a:r>
            <a:r>
              <a:rPr lang="en-US" b="0" i="0" dirty="0"/>
              <a:t>. So what can we do with this length? </a:t>
            </a:r>
            <a:r>
              <a:rPr lang="en-US" b="1" i="0" dirty="0"/>
              <a:t>Anyone have any ideas?</a:t>
            </a:r>
          </a:p>
        </p:txBody>
      </p:sp>
    </p:spTree>
    <p:extLst>
      <p:ext uri="{BB962C8B-B14F-4D97-AF65-F5344CB8AC3E}">
        <p14:creationId xmlns:p14="http://schemas.microsoft.com/office/powerpoint/2010/main" val="32710567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main things we can do with the </a:t>
            </a:r>
            <a:r>
              <a:rPr lang="en-US" b="1" dirty="0"/>
              <a:t>length</a:t>
            </a:r>
            <a:r>
              <a:rPr lang="en-US" b="0" dirty="0"/>
              <a:t> of an array is use it to loop through the array!</a:t>
            </a:r>
          </a:p>
          <a:p>
            <a:r>
              <a:rPr lang="en-US" b="0" dirty="0"/>
              <a:t>Using a loop, it is possible to access each individual element of an array, and do something with all of them!</a:t>
            </a:r>
          </a:p>
          <a:p>
            <a:r>
              <a:rPr lang="en-US" b="0" dirty="0"/>
              <a:t>This involves applying concepts that we have already learned – the basic </a:t>
            </a:r>
            <a:r>
              <a:rPr lang="en-US" b="1" dirty="0"/>
              <a:t>for</a:t>
            </a:r>
            <a:r>
              <a:rPr lang="en-US" b="0" dirty="0"/>
              <a:t> loop structure, </a:t>
            </a:r>
            <a:r>
              <a:rPr lang="en-US" b="1" dirty="0"/>
              <a:t>.length</a:t>
            </a:r>
            <a:r>
              <a:rPr lang="en-US" b="0" dirty="0"/>
              <a:t>, and accessing elements by index.</a:t>
            </a:r>
          </a:p>
          <a:p>
            <a:r>
              <a:rPr lang="en-US" b="0" dirty="0"/>
              <a:t>The for loop structure is almost exactly the same as the one that’s used to loop through a set number of times. </a:t>
            </a:r>
            <a:r>
              <a:rPr lang="en-US" b="1" dirty="0"/>
              <a:t>For</a:t>
            </a:r>
            <a:r>
              <a:rPr lang="en-US" b="0" dirty="0"/>
              <a:t>, let </a:t>
            </a:r>
            <a:r>
              <a:rPr lang="en-US" b="0" dirty="0" err="1"/>
              <a:t>i</a:t>
            </a:r>
            <a:r>
              <a:rPr lang="en-US" b="0" dirty="0"/>
              <a:t> = 0, </a:t>
            </a:r>
            <a:r>
              <a:rPr lang="en-US" b="0" dirty="0" err="1"/>
              <a:t>i</a:t>
            </a:r>
            <a:r>
              <a:rPr lang="en-US" b="0" dirty="0"/>
              <a:t> &lt; something, </a:t>
            </a:r>
            <a:r>
              <a:rPr lang="en-US" b="0" dirty="0" err="1"/>
              <a:t>i</a:t>
            </a:r>
            <a:r>
              <a:rPr lang="en-US" b="0" dirty="0"/>
              <a:t>++, body… the main difference:</a:t>
            </a:r>
          </a:p>
          <a:p>
            <a:r>
              <a:rPr lang="en-US" b="0" dirty="0"/>
              <a:t>Instead of a static number, the number in the condition is </a:t>
            </a:r>
            <a:r>
              <a:rPr lang="en-US" b="1" dirty="0" err="1"/>
              <a:t>games.length</a:t>
            </a:r>
            <a:r>
              <a:rPr lang="en-US" b="0" dirty="0"/>
              <a:t> – this means the loop will execute the same number of times as the number of elements in the array! Once per element. And in the body…</a:t>
            </a:r>
          </a:p>
          <a:p>
            <a:r>
              <a:rPr lang="en-US" b="0" dirty="0"/>
              <a:t>The code can access an individual element using </a:t>
            </a:r>
            <a:r>
              <a:rPr lang="en-US" b="1" dirty="0"/>
              <a:t>games[</a:t>
            </a:r>
            <a:r>
              <a:rPr lang="en-US" b="1" dirty="0" err="1"/>
              <a:t>i</a:t>
            </a:r>
            <a:r>
              <a:rPr lang="en-US" b="1" dirty="0"/>
              <a:t>]</a:t>
            </a:r>
            <a:r>
              <a:rPr lang="en-US" b="0" dirty="0"/>
              <a:t>! Here, the </a:t>
            </a:r>
            <a:r>
              <a:rPr lang="en-US" b="1" dirty="0" err="1"/>
              <a:t>currentGame</a:t>
            </a:r>
            <a:r>
              <a:rPr lang="en-US" b="0" dirty="0"/>
              <a:t> variable will be set to the value from the array. It can then be </a:t>
            </a:r>
            <a:r>
              <a:rPr lang="en-US" b="1" dirty="0"/>
              <a:t>alert</a:t>
            </a:r>
            <a:r>
              <a:rPr lang="en-US" b="0" dirty="0"/>
              <a:t>ed!</a:t>
            </a:r>
          </a:p>
          <a:p>
            <a:r>
              <a:rPr lang="en-US" b="0" dirty="0"/>
              <a:t>This loop will keep looping until each element in the array has been accessed!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5249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Now let’s see this code in action!</a:t>
            </a:r>
          </a:p>
          <a:p>
            <a:endParaRPr lang="en-US" b="0" dirty="0"/>
          </a:p>
          <a:p>
            <a:pPr marL="158750" indent="0">
              <a:buNone/>
            </a:pPr>
            <a:r>
              <a:rPr lang="en-US" dirty="0"/>
              <a:t>After running the code, add an element to the initial array definition, and show how it adjusts the number of times the loop executes.</a:t>
            </a:r>
          </a:p>
        </p:txBody>
      </p:sp>
    </p:spTree>
    <p:extLst>
      <p:ext uri="{BB962C8B-B14F-4D97-AF65-F5344CB8AC3E}">
        <p14:creationId xmlns:p14="http://schemas.microsoft.com/office/powerpoint/2010/main" val="1910133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What does this look like?</a:t>
            </a:r>
            <a:endParaRPr lang="en-US" b="0" dirty="0"/>
          </a:p>
          <a:p>
            <a:r>
              <a:rPr lang="en-US" b="0" dirty="0"/>
              <a:t>It’s a list (or collection) of ingredients! </a:t>
            </a:r>
            <a:r>
              <a:rPr lang="en-US" b="1" dirty="0"/>
              <a:t>Can anyone guess what these ingredients make? </a:t>
            </a:r>
            <a:r>
              <a:rPr lang="en-US" b="0" dirty="0"/>
              <a:t>Pizza!</a:t>
            </a:r>
          </a:p>
        </p:txBody>
      </p:sp>
    </p:spTree>
    <p:extLst>
      <p:ext uri="{BB962C8B-B14F-4D97-AF65-F5344CB8AC3E}">
        <p14:creationId xmlns:p14="http://schemas.microsoft.com/office/powerpoint/2010/main" val="22561437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ge30e247bb5_0_429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1" name="Google Shape;1501;ge30e247bb5_0_429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Does anyone have any questions? </a:t>
            </a:r>
            <a:r>
              <a:rPr lang="en-US" dirty="0"/>
              <a:t>Thanks!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298450"/>
            <a:r>
              <a:rPr lang="en-US" i="0" dirty="0"/>
              <a:t>So, </a:t>
            </a:r>
            <a:r>
              <a:rPr lang="en-US" b="1" i="0" dirty="0"/>
              <a:t>does anyone know what an array is? </a:t>
            </a:r>
            <a:r>
              <a:rPr lang="en-US" b="0" i="0" dirty="0"/>
              <a:t>Just in English, not in programming.</a:t>
            </a:r>
          </a:p>
          <a:p>
            <a:pPr marL="457200" indent="-298450"/>
            <a:r>
              <a:rPr lang="en-US" b="0" i="0" dirty="0"/>
              <a:t>In English, an array is a group, or </a:t>
            </a:r>
            <a:r>
              <a:rPr lang="en-US" b="0" i="1" dirty="0"/>
              <a:t>collection</a:t>
            </a:r>
            <a:r>
              <a:rPr lang="en-US" b="0" i="0" dirty="0"/>
              <a:t>. Here are some example sentences. What about in programming?</a:t>
            </a:r>
          </a:p>
        </p:txBody>
      </p:sp>
    </p:spTree>
    <p:extLst>
      <p:ext uri="{BB962C8B-B14F-4D97-AF65-F5344CB8AC3E}">
        <p14:creationId xmlns:p14="http://schemas.microsoft.com/office/powerpoint/2010/main" val="4706289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298450"/>
            <a:r>
              <a:rPr lang="en-US" dirty="0"/>
              <a:t>In programming, an array is basically a list of values – it’s a special kind of variable that contains a list of other values.</a:t>
            </a:r>
          </a:p>
          <a:p>
            <a:pPr marL="457200" indent="-298450"/>
            <a:r>
              <a:rPr lang="en-US" b="1" dirty="0"/>
              <a:t>So what do you think we could store in an array? What types of things would you store in a list?</a:t>
            </a:r>
            <a:endParaRPr lang="en-US" b="0" dirty="0"/>
          </a:p>
          <a:p>
            <a:pPr marL="457200" indent="-298450"/>
            <a:r>
              <a:rPr lang="en-US" b="0" dirty="0"/>
              <a:t>There are a ton of different things these things can store! Top 10 Movies, music playlist, </a:t>
            </a:r>
            <a:r>
              <a:rPr lang="en-US" b="0" dirty="0" err="1"/>
              <a:t>etc</a:t>
            </a:r>
            <a:r>
              <a:rPr lang="en-US" b="0" dirty="0"/>
              <a:t> </a:t>
            </a:r>
            <a:r>
              <a:rPr lang="en-US" b="0" dirty="0" err="1"/>
              <a:t>etc</a:t>
            </a:r>
            <a:r>
              <a:rPr lang="en-US" b="0" dirty="0"/>
              <a:t> </a:t>
            </a:r>
            <a:r>
              <a:rPr lang="en-US" b="0" dirty="0" err="1"/>
              <a:t>etc</a:t>
            </a:r>
            <a:endParaRPr lang="en-US" b="0" dirty="0"/>
          </a:p>
          <a:p>
            <a:pPr marL="457200" indent="-298450"/>
            <a:r>
              <a:rPr lang="en-US" b="0" dirty="0"/>
              <a:t>Even a list of lists of lists – like this Wikipedia page!</a:t>
            </a:r>
            <a:endParaRPr lang="en-US" b="1" dirty="0"/>
          </a:p>
          <a:p>
            <a:pPr marL="457200" indent="-298450"/>
            <a:endParaRPr lang="en-US" b="0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004167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298450"/>
            <a:r>
              <a:rPr lang="en-US" dirty="0"/>
              <a:t>Now let’s take a look at some syntax (aka the text symbols we’ll need to use to make arrays).</a:t>
            </a:r>
          </a:p>
          <a:p>
            <a:pPr marL="457200" indent="-298450"/>
            <a:r>
              <a:rPr lang="en-US" dirty="0"/>
              <a:t>Two important new symbols – we call these </a:t>
            </a:r>
            <a:r>
              <a:rPr lang="en-US" i="1" dirty="0"/>
              <a:t>square brackets</a:t>
            </a:r>
            <a:r>
              <a:rPr lang="en-US" i="0" dirty="0"/>
              <a:t>. They should be the same place as the curly brackets on your keyboard, but you don’t have to hold down shift!</a:t>
            </a:r>
          </a:p>
          <a:p>
            <a:pPr marL="457200" indent="-298450"/>
            <a:r>
              <a:rPr lang="en-US" i="0" dirty="0"/>
              <a:t>Next is the comma. Hopefully you have seen these before! These three symbols are the only new ones. The rest of the array creation is </a:t>
            </a:r>
            <a:r>
              <a:rPr lang="en-US" i="1" dirty="0"/>
              <a:t>exactly</a:t>
            </a:r>
            <a:r>
              <a:rPr lang="en-US" i="0" dirty="0"/>
              <a:t> the same as creating any other variable!</a:t>
            </a:r>
          </a:p>
          <a:p>
            <a:pPr marL="457200" indent="-298450"/>
            <a:r>
              <a:rPr lang="en-US" i="0" dirty="0"/>
              <a:t>We start with </a:t>
            </a:r>
            <a:r>
              <a:rPr lang="en-US" i="1" dirty="0"/>
              <a:t>let</a:t>
            </a:r>
            <a:r>
              <a:rPr lang="en-US" i="0" dirty="0"/>
              <a:t>, then a variable name and equals sign. </a:t>
            </a:r>
            <a:r>
              <a:rPr lang="en-US" b="1" i="0" dirty="0"/>
              <a:t>Then, what do we have? </a:t>
            </a:r>
            <a:r>
              <a:rPr lang="en-US" b="0" i="0" dirty="0"/>
              <a:t>Square brackets! Then we have a string value, </a:t>
            </a:r>
            <a:r>
              <a:rPr lang="en-US" b="1" i="0" dirty="0"/>
              <a:t>followed by what?</a:t>
            </a:r>
            <a:r>
              <a:rPr lang="en-US" b="0" i="0" dirty="0"/>
              <a:t> A comma! That goes on until the closing square bracket and semi-colon.</a:t>
            </a:r>
          </a:p>
          <a:p>
            <a:pPr marL="457200" indent="-298450"/>
            <a:r>
              <a:rPr lang="en-US" b="0" i="0" dirty="0"/>
              <a:t>What we have in the </a:t>
            </a:r>
            <a:r>
              <a:rPr lang="en-US" b="0" i="1" dirty="0"/>
              <a:t>shop</a:t>
            </a:r>
            <a:r>
              <a:rPr lang="en-US" b="0" i="0" dirty="0"/>
              <a:t> variable now is an array containing 3 items. Each item has an </a:t>
            </a:r>
            <a:r>
              <a:rPr lang="en-US" b="0" i="1" dirty="0"/>
              <a:t>index.</a:t>
            </a:r>
            <a:r>
              <a:rPr lang="en-US" b="0" i="0" dirty="0"/>
              <a:t> We will discuss that soon. </a:t>
            </a:r>
            <a:endParaRPr lang="en-US" b="1" dirty="0"/>
          </a:p>
          <a:p>
            <a:pPr marL="457200" indent="-298450"/>
            <a:endParaRPr lang="en-US" b="0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84653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Let’s go over some terminology really quick.</a:t>
            </a:r>
          </a:p>
          <a:p>
            <a:r>
              <a:rPr lang="en-US" b="1" dirty="0"/>
              <a:t>What do we actually call those things in an array?</a:t>
            </a:r>
            <a:endParaRPr lang="en-US" b="0" dirty="0"/>
          </a:p>
          <a:p>
            <a:r>
              <a:rPr lang="en-US" b="0" dirty="0"/>
              <a:t>Take a look at this example. We have water, earth, fire, air… what do we call those? They have a bunch of different names!</a:t>
            </a:r>
          </a:p>
          <a:p>
            <a:r>
              <a:rPr lang="en-US" b="0" dirty="0"/>
              <a:t>In general, the things in an array are called values, or items, or elements. These are all synonyms for the same thing!</a:t>
            </a:r>
          </a:p>
          <a:p>
            <a:r>
              <a:rPr lang="en-US" b="0" dirty="0"/>
              <a:t>The items go between square brackets</a:t>
            </a:r>
          </a:p>
          <a:p>
            <a:r>
              <a:rPr lang="en-US" b="0" dirty="0"/>
              <a:t>They are separated by commas. Keep those symbols in mind!</a:t>
            </a:r>
          </a:p>
          <a:p>
            <a:r>
              <a:rPr lang="en-US" b="0" dirty="0"/>
              <a:t>Items are also ordered – each one has a specific place in the list. This is where we need an </a:t>
            </a:r>
            <a:r>
              <a:rPr lang="en-US" b="0" i="1" dirty="0"/>
              <a:t>index</a:t>
            </a:r>
            <a:r>
              <a:rPr lang="en-US" b="0" i="0" dirty="0"/>
              <a:t> – </a:t>
            </a:r>
            <a:r>
              <a:rPr lang="en-US" b="1" i="0" dirty="0"/>
              <a:t>what’s that?</a:t>
            </a:r>
            <a:endParaRPr lang="en-US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550935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When an array is stored, each item has an </a:t>
            </a:r>
            <a:r>
              <a:rPr lang="en-US" b="1" dirty="0"/>
              <a:t>index</a:t>
            </a:r>
            <a:r>
              <a:rPr lang="en-US" b="0" dirty="0"/>
              <a:t>.</a:t>
            </a:r>
          </a:p>
          <a:p>
            <a:r>
              <a:rPr lang="en-US" b="0" dirty="0"/>
              <a:t>The index of a value (or item, or element) is its position in the array! This is how a developer can know which item they are using.</a:t>
            </a:r>
          </a:p>
          <a:p>
            <a:r>
              <a:rPr lang="en-US" b="0" dirty="0"/>
              <a:t>Now here’s a question: </a:t>
            </a:r>
            <a:r>
              <a:rPr lang="en-US" b="1" dirty="0"/>
              <a:t>what is the first number?</a:t>
            </a:r>
            <a:r>
              <a:rPr lang="en-US" b="0" dirty="0"/>
              <a:t> Kind of a weird question in general. But in the world of computer science, we have an answer!</a:t>
            </a:r>
          </a:p>
          <a:p>
            <a:r>
              <a:rPr lang="en-US" b="0" dirty="0"/>
              <a:t>0 is the first index in an array. So if you want to get the first element – you will need to know that 0 points to that element! Now let’s go over some examples in the form of a mini-quiz.</a:t>
            </a:r>
          </a:p>
        </p:txBody>
      </p:sp>
    </p:spTree>
    <p:extLst>
      <p:ext uri="{BB962C8B-B14F-4D97-AF65-F5344CB8AC3E}">
        <p14:creationId xmlns:p14="http://schemas.microsoft.com/office/powerpoint/2010/main" val="35801907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have an array containing the seven members of BTS. We’re going to do a little quiz using this array, and I want a different person to answer for each question.</a:t>
            </a:r>
          </a:p>
          <a:p>
            <a:r>
              <a:rPr lang="en-US" dirty="0"/>
              <a:t>First question: </a:t>
            </a:r>
            <a:r>
              <a:rPr lang="en-US" b="1" dirty="0"/>
              <a:t>Who is at index 0?</a:t>
            </a:r>
          </a:p>
          <a:p>
            <a:r>
              <a:rPr lang="en-US" b="0" dirty="0"/>
              <a:t>It’s </a:t>
            </a:r>
            <a:r>
              <a:rPr lang="en-US" b="1" dirty="0"/>
              <a:t>Jung Kook</a:t>
            </a:r>
            <a:r>
              <a:rPr lang="en-US" b="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921585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Alright, next question: </a:t>
            </a:r>
            <a:r>
              <a:rPr lang="en-US" b="1" dirty="0"/>
              <a:t>RM is at which index?</a:t>
            </a:r>
            <a:endParaRPr lang="en-US" b="0" dirty="0"/>
          </a:p>
          <a:p>
            <a:r>
              <a:rPr lang="en-US" b="0" dirty="0"/>
              <a:t>6!</a:t>
            </a:r>
          </a:p>
        </p:txBody>
      </p:sp>
    </p:spTree>
    <p:extLst>
      <p:ext uri="{BB962C8B-B14F-4D97-AF65-F5344CB8AC3E}">
        <p14:creationId xmlns:p14="http://schemas.microsoft.com/office/powerpoint/2010/main" val="222939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61425" y="622625"/>
            <a:ext cx="8172600" cy="29121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561425" y="3746300"/>
            <a:ext cx="4689900" cy="93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85700" y="540000"/>
            <a:ext cx="8172600" cy="2912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85700" y="3663675"/>
            <a:ext cx="4689900" cy="9396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485700" y="539375"/>
            <a:ext cx="8172600" cy="2754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20000" y="628925"/>
            <a:ext cx="96300" cy="96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905925" y="628925"/>
            <a:ext cx="96300" cy="963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091850" y="628925"/>
            <a:ext cx="96300" cy="963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720000" y="1138400"/>
            <a:ext cx="7704000" cy="20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800" b="1"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720000" y="3907725"/>
            <a:ext cx="4152600" cy="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6"/>
          <p:cNvSpPr/>
          <p:nvPr/>
        </p:nvSpPr>
        <p:spPr>
          <a:xfrm>
            <a:off x="561425" y="461125"/>
            <a:ext cx="8172600" cy="691200"/>
          </a:xfrm>
          <a:prstGeom prst="rect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/>
          <p:nvPr/>
        </p:nvSpPr>
        <p:spPr>
          <a:xfrm>
            <a:off x="485700" y="378375"/>
            <a:ext cx="8172600" cy="691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6"/>
          <p:cNvSpPr/>
          <p:nvPr/>
        </p:nvSpPr>
        <p:spPr>
          <a:xfrm>
            <a:off x="8306050" y="461125"/>
            <a:ext cx="236100" cy="236100"/>
          </a:xfrm>
          <a:prstGeom prst="mathMultiply">
            <a:avLst>
              <a:gd name="adj1" fmla="val 19282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6"/>
          <p:cNvSpPr/>
          <p:nvPr/>
        </p:nvSpPr>
        <p:spPr>
          <a:xfrm>
            <a:off x="561425" y="1356100"/>
            <a:ext cx="8172600" cy="3416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6"/>
          <p:cNvSpPr/>
          <p:nvPr/>
        </p:nvSpPr>
        <p:spPr>
          <a:xfrm>
            <a:off x="485700" y="1273350"/>
            <a:ext cx="8172600" cy="3416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5"/>
          <p:cNvSpPr/>
          <p:nvPr/>
        </p:nvSpPr>
        <p:spPr>
          <a:xfrm>
            <a:off x="561425" y="461125"/>
            <a:ext cx="8172600" cy="6912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5"/>
          <p:cNvSpPr/>
          <p:nvPr/>
        </p:nvSpPr>
        <p:spPr>
          <a:xfrm>
            <a:off x="485700" y="378375"/>
            <a:ext cx="8172600" cy="691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"/>
          <p:cNvSpPr/>
          <p:nvPr/>
        </p:nvSpPr>
        <p:spPr>
          <a:xfrm>
            <a:off x="8306050" y="461125"/>
            <a:ext cx="236100" cy="236100"/>
          </a:xfrm>
          <a:prstGeom prst="mathMultiply">
            <a:avLst>
              <a:gd name="adj1" fmla="val 19282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561425" y="1356100"/>
            <a:ext cx="8172600" cy="3416400"/>
          </a:xfrm>
          <a:prstGeom prst="rect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5"/>
          <p:cNvSpPr/>
          <p:nvPr/>
        </p:nvSpPr>
        <p:spPr>
          <a:xfrm>
            <a:off x="485700" y="1273350"/>
            <a:ext cx="8172600" cy="3416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"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5"/>
          <p:cNvSpPr/>
          <p:nvPr/>
        </p:nvSpPr>
        <p:spPr>
          <a:xfrm>
            <a:off x="561425" y="622625"/>
            <a:ext cx="8172600" cy="29121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25"/>
          <p:cNvSpPr/>
          <p:nvPr/>
        </p:nvSpPr>
        <p:spPr>
          <a:xfrm>
            <a:off x="4044125" y="3746300"/>
            <a:ext cx="4689900" cy="93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25"/>
          <p:cNvSpPr/>
          <p:nvPr/>
        </p:nvSpPr>
        <p:spPr>
          <a:xfrm>
            <a:off x="485700" y="540000"/>
            <a:ext cx="8172600" cy="2912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25"/>
          <p:cNvSpPr/>
          <p:nvPr/>
        </p:nvSpPr>
        <p:spPr>
          <a:xfrm>
            <a:off x="3968400" y="3663675"/>
            <a:ext cx="4689900" cy="9396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25"/>
          <p:cNvSpPr/>
          <p:nvPr/>
        </p:nvSpPr>
        <p:spPr>
          <a:xfrm>
            <a:off x="485700" y="539375"/>
            <a:ext cx="8172600" cy="2754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5"/>
          <p:cNvSpPr/>
          <p:nvPr/>
        </p:nvSpPr>
        <p:spPr>
          <a:xfrm>
            <a:off x="720000" y="628925"/>
            <a:ext cx="96300" cy="96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25"/>
          <p:cNvSpPr/>
          <p:nvPr/>
        </p:nvSpPr>
        <p:spPr>
          <a:xfrm>
            <a:off x="905925" y="628925"/>
            <a:ext cx="96300" cy="963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25"/>
          <p:cNvSpPr/>
          <p:nvPr/>
        </p:nvSpPr>
        <p:spPr>
          <a:xfrm>
            <a:off x="1091850" y="628925"/>
            <a:ext cx="96300" cy="963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25"/>
          <p:cNvSpPr txBox="1">
            <a:spLocks noGrp="1"/>
          </p:cNvSpPr>
          <p:nvPr>
            <p:ph type="ctrTitle"/>
          </p:nvPr>
        </p:nvSpPr>
        <p:spPr>
          <a:xfrm>
            <a:off x="720000" y="1049325"/>
            <a:ext cx="5650200" cy="77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4600" b="1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95" name="Google Shape;395;p25"/>
          <p:cNvSpPr txBox="1">
            <a:spLocks noGrp="1"/>
          </p:cNvSpPr>
          <p:nvPr>
            <p:ph type="subTitle" idx="1"/>
          </p:nvPr>
        </p:nvSpPr>
        <p:spPr>
          <a:xfrm>
            <a:off x="720000" y="1824225"/>
            <a:ext cx="5650200" cy="3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highlight>
                  <a:schemeClr val="accent3"/>
                </a:highlight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96" name="Google Shape;396;p25"/>
          <p:cNvSpPr txBox="1">
            <a:spLocks noGrp="1"/>
          </p:cNvSpPr>
          <p:nvPr>
            <p:ph type="subTitle" idx="2"/>
          </p:nvPr>
        </p:nvSpPr>
        <p:spPr>
          <a:xfrm>
            <a:off x="720000" y="2299125"/>
            <a:ext cx="27621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25"/>
          <p:cNvSpPr txBox="1"/>
          <p:nvPr/>
        </p:nvSpPr>
        <p:spPr>
          <a:xfrm>
            <a:off x="4202700" y="3883895"/>
            <a:ext cx="42951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rPr>
              <a:t>CREDITS: </a:t>
            </a:r>
            <a:r>
              <a:rPr lang="en" sz="10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rPr>
              <a:t>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Miriam Libre"/>
                <a:ea typeface="Miriam Libre"/>
                <a:cs typeface="Miriam Libre"/>
                <a:sym typeface="Miriam Libr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Miriam Libre"/>
                <a:ea typeface="Miriam Libre"/>
                <a:cs typeface="Miriam Libre"/>
                <a:sym typeface="Miriam Libr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rPr>
              <a:t> 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Miriam Libre"/>
                <a:ea typeface="Miriam Libre"/>
                <a:cs typeface="Miriam Libre"/>
                <a:sym typeface="Miriam Libr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Miriam Libre"/>
              <a:ea typeface="Miriam Libre"/>
              <a:cs typeface="Miriam Libre"/>
              <a:sym typeface="Miriam Libre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7"/>
          <p:cNvSpPr/>
          <p:nvPr/>
        </p:nvSpPr>
        <p:spPr>
          <a:xfrm>
            <a:off x="561425" y="1356600"/>
            <a:ext cx="4715400" cy="3416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27"/>
          <p:cNvSpPr/>
          <p:nvPr/>
        </p:nvSpPr>
        <p:spPr>
          <a:xfrm>
            <a:off x="485700" y="1273975"/>
            <a:ext cx="4715400" cy="3416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27"/>
          <p:cNvSpPr/>
          <p:nvPr/>
        </p:nvSpPr>
        <p:spPr>
          <a:xfrm>
            <a:off x="485700" y="1273350"/>
            <a:ext cx="4715400" cy="2754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27"/>
          <p:cNvSpPr/>
          <p:nvPr/>
        </p:nvSpPr>
        <p:spPr>
          <a:xfrm>
            <a:off x="720000" y="1362900"/>
            <a:ext cx="96300" cy="96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27"/>
          <p:cNvSpPr/>
          <p:nvPr/>
        </p:nvSpPr>
        <p:spPr>
          <a:xfrm>
            <a:off x="905925" y="1362900"/>
            <a:ext cx="96300" cy="963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27"/>
          <p:cNvSpPr/>
          <p:nvPr/>
        </p:nvSpPr>
        <p:spPr>
          <a:xfrm>
            <a:off x="1091850" y="1362900"/>
            <a:ext cx="96300" cy="963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27"/>
          <p:cNvSpPr/>
          <p:nvPr/>
        </p:nvSpPr>
        <p:spPr>
          <a:xfrm>
            <a:off x="561425" y="461125"/>
            <a:ext cx="8172600" cy="691200"/>
          </a:xfrm>
          <a:prstGeom prst="rect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27"/>
          <p:cNvSpPr/>
          <p:nvPr/>
        </p:nvSpPr>
        <p:spPr>
          <a:xfrm>
            <a:off x="485700" y="378375"/>
            <a:ext cx="8172600" cy="691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7"/>
          <p:cNvSpPr/>
          <p:nvPr/>
        </p:nvSpPr>
        <p:spPr>
          <a:xfrm>
            <a:off x="5493300" y="1356600"/>
            <a:ext cx="3240600" cy="3416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7"/>
          <p:cNvSpPr/>
          <p:nvPr/>
        </p:nvSpPr>
        <p:spPr>
          <a:xfrm>
            <a:off x="5417575" y="1273975"/>
            <a:ext cx="3240600" cy="3416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7"/>
          <p:cNvSpPr/>
          <p:nvPr/>
        </p:nvSpPr>
        <p:spPr>
          <a:xfrm>
            <a:off x="5417575" y="1273350"/>
            <a:ext cx="3240600" cy="275400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7"/>
          <p:cNvSpPr/>
          <p:nvPr/>
        </p:nvSpPr>
        <p:spPr>
          <a:xfrm>
            <a:off x="5651875" y="1362900"/>
            <a:ext cx="96300" cy="96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7"/>
          <p:cNvSpPr/>
          <p:nvPr/>
        </p:nvSpPr>
        <p:spPr>
          <a:xfrm>
            <a:off x="5837800" y="1362900"/>
            <a:ext cx="96300" cy="963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7"/>
          <p:cNvSpPr/>
          <p:nvPr/>
        </p:nvSpPr>
        <p:spPr>
          <a:xfrm>
            <a:off x="6023725" y="1362900"/>
            <a:ext cx="96300" cy="963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●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○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■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●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○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■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●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○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■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61" r:id="rId3"/>
    <p:sldLayoutId id="2147483671" r:id="rId4"/>
    <p:sldLayoutId id="2147483673" r:id="rId5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replit.com/@HylandOutreach/Arrays#script.js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replit.com/@HylandOutreach/ArraysLoop#script.js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lists_of_list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1"/>
          <p:cNvSpPr/>
          <p:nvPr/>
        </p:nvSpPr>
        <p:spPr>
          <a:xfrm>
            <a:off x="5517175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1"/>
          <p:cNvSpPr txBox="1">
            <a:spLocks noGrp="1"/>
          </p:cNvSpPr>
          <p:nvPr>
            <p:ph type="ctrTitle"/>
          </p:nvPr>
        </p:nvSpPr>
        <p:spPr>
          <a:xfrm>
            <a:off x="720000" y="1138400"/>
            <a:ext cx="7704000" cy="20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800" b="0" dirty="0"/>
              <a:t>Arrays</a:t>
            </a:r>
            <a:endParaRPr sz="11500" dirty="0">
              <a:solidFill>
                <a:schemeClr val="accent4">
                  <a:lumMod val="60000"/>
                  <a:lumOff val="40000"/>
                </a:schemeClr>
              </a:solidFill>
              <a:highlight>
                <a:schemeClr val="accent3"/>
              </a:highlight>
            </a:endParaRPr>
          </a:p>
        </p:txBody>
      </p:sp>
      <p:sp>
        <p:nvSpPr>
          <p:cNvPr id="445" name="Google Shape;445;p31"/>
          <p:cNvSpPr txBox="1">
            <a:spLocks noGrp="1"/>
          </p:cNvSpPr>
          <p:nvPr>
            <p:ph type="subTitle" idx="1"/>
          </p:nvPr>
        </p:nvSpPr>
        <p:spPr>
          <a:xfrm>
            <a:off x="717062" y="3854205"/>
            <a:ext cx="4152600" cy="5990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Hy-Tech Club: Web 102</a:t>
            </a:r>
            <a:endParaRPr sz="2400" dirty="0"/>
          </a:p>
        </p:txBody>
      </p:sp>
      <p:sp>
        <p:nvSpPr>
          <p:cNvPr id="446" name="Google Shape;446;p31"/>
          <p:cNvSpPr/>
          <p:nvPr/>
        </p:nvSpPr>
        <p:spPr>
          <a:xfrm>
            <a:off x="5437275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31"/>
          <p:cNvSpPr/>
          <p:nvPr/>
        </p:nvSpPr>
        <p:spPr>
          <a:xfrm>
            <a:off x="6655800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31"/>
          <p:cNvSpPr/>
          <p:nvPr/>
        </p:nvSpPr>
        <p:spPr>
          <a:xfrm>
            <a:off x="6575900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31"/>
          <p:cNvSpPr/>
          <p:nvPr/>
        </p:nvSpPr>
        <p:spPr>
          <a:xfrm>
            <a:off x="7794425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31"/>
          <p:cNvSpPr/>
          <p:nvPr/>
        </p:nvSpPr>
        <p:spPr>
          <a:xfrm>
            <a:off x="7714525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7811047" y="3760197"/>
            <a:ext cx="746555" cy="746555"/>
            <a:chOff x="4724400" y="2057400"/>
            <a:chExt cx="2743200" cy="27432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2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13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49202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89271A5-09DA-4690-951D-3368E5AD66F3}"/>
              </a:ext>
            </a:extLst>
          </p:cNvPr>
          <p:cNvSpPr/>
          <p:nvPr/>
        </p:nvSpPr>
        <p:spPr>
          <a:xfrm>
            <a:off x="501162" y="1305056"/>
            <a:ext cx="8141676" cy="3393419"/>
          </a:xfrm>
          <a:prstGeom prst="rect">
            <a:avLst/>
          </a:prstGeom>
          <a:solidFill>
            <a:schemeClr val="tx1"/>
          </a:solidFill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[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"Jung Kook"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"V"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"Jimin"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"SUGA"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3600" dirty="0" err="1">
                <a:solidFill>
                  <a:srgbClr val="DF81FC"/>
                </a:solidFill>
                <a:latin typeface="Consolas" panose="020B0609020204030204" pitchFamily="49" charset="0"/>
              </a:rPr>
              <a:t>Jin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"j-hope"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"RM"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]</a:t>
            </a:r>
            <a:endParaRPr lang="en-US" sz="3600" dirty="0">
              <a:solidFill>
                <a:srgbClr val="F1F1F1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Mini-Quiz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FEA6F-C8BB-4C94-8FC9-9ACAC61D9029}"/>
              </a:ext>
            </a:extLst>
          </p:cNvPr>
          <p:cNvSpPr/>
          <p:nvPr/>
        </p:nvSpPr>
        <p:spPr>
          <a:xfrm>
            <a:off x="825507" y="2952599"/>
            <a:ext cx="3319080" cy="14859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rgbClr val="DF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Who is at </a:t>
            </a:r>
            <a:r>
              <a:rPr lang="en-US" sz="36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index 5</a:t>
            </a:r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CBEB6D-979E-4A63-8DE4-FCFC82DA1717}"/>
              </a:ext>
            </a:extLst>
          </p:cNvPr>
          <p:cNvSpPr/>
          <p:nvPr/>
        </p:nvSpPr>
        <p:spPr>
          <a:xfrm>
            <a:off x="4864107" y="2961392"/>
            <a:ext cx="3319080" cy="14859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j-hope</a:t>
            </a:r>
            <a:endParaRPr lang="en-US" sz="3600" b="1" dirty="0"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pic>
        <p:nvPicPr>
          <p:cNvPr id="6" name="Picture 2" descr="bts png">
            <a:extLst>
              <a:ext uri="{FF2B5EF4-FFF2-40B4-BE49-F238E27FC236}">
                <a16:creationId xmlns:a16="http://schemas.microsoft.com/office/drawing/2014/main" id="{908382BF-3B8B-4873-B9D3-9EDC99726A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610" y="116981"/>
            <a:ext cx="960817" cy="125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7121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89271A5-09DA-4690-951D-3368E5AD66F3}"/>
              </a:ext>
            </a:extLst>
          </p:cNvPr>
          <p:cNvSpPr/>
          <p:nvPr/>
        </p:nvSpPr>
        <p:spPr>
          <a:xfrm>
            <a:off x="501162" y="1305056"/>
            <a:ext cx="8141676" cy="3393419"/>
          </a:xfrm>
          <a:prstGeom prst="rect">
            <a:avLst/>
          </a:prstGeom>
          <a:solidFill>
            <a:schemeClr val="tx1"/>
          </a:solidFill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[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"Jung Kook"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"V"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"Jimin"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"SUGA"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3600" dirty="0" err="1">
                <a:solidFill>
                  <a:srgbClr val="DF81FC"/>
                </a:solidFill>
                <a:latin typeface="Consolas" panose="020B0609020204030204" pitchFamily="49" charset="0"/>
              </a:rPr>
              <a:t>Jin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"j-hope"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"RM"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]</a:t>
            </a:r>
            <a:endParaRPr lang="en-US" sz="3600" dirty="0">
              <a:solidFill>
                <a:srgbClr val="F1F1F1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Mini-Quiz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FEA6F-C8BB-4C94-8FC9-9ACAC61D9029}"/>
              </a:ext>
            </a:extLst>
          </p:cNvPr>
          <p:cNvSpPr/>
          <p:nvPr/>
        </p:nvSpPr>
        <p:spPr>
          <a:xfrm>
            <a:off x="825507" y="2952599"/>
            <a:ext cx="3319080" cy="14859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rgbClr val="DF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V</a:t>
            </a:r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 is at</a:t>
            </a:r>
          </a:p>
          <a:p>
            <a:pPr algn="ctr"/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which index?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CBEB6D-979E-4A63-8DE4-FCFC82DA1717}"/>
              </a:ext>
            </a:extLst>
          </p:cNvPr>
          <p:cNvSpPr/>
          <p:nvPr/>
        </p:nvSpPr>
        <p:spPr>
          <a:xfrm>
            <a:off x="4864107" y="2961392"/>
            <a:ext cx="3319080" cy="14859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1</a:t>
            </a:r>
            <a:endParaRPr lang="en-US" sz="3600" b="1" dirty="0"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pic>
        <p:nvPicPr>
          <p:cNvPr id="6" name="Picture 2" descr="bts png">
            <a:extLst>
              <a:ext uri="{FF2B5EF4-FFF2-40B4-BE49-F238E27FC236}">
                <a16:creationId xmlns:a16="http://schemas.microsoft.com/office/drawing/2014/main" id="{4BC0F47E-B9E0-46F0-9A15-8ACBF9B804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6050" y="116981"/>
            <a:ext cx="960817" cy="125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7120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89271A5-09DA-4690-951D-3368E5AD66F3}"/>
              </a:ext>
            </a:extLst>
          </p:cNvPr>
          <p:cNvSpPr/>
          <p:nvPr/>
        </p:nvSpPr>
        <p:spPr>
          <a:xfrm>
            <a:off x="501162" y="1305056"/>
            <a:ext cx="8141676" cy="3393419"/>
          </a:xfrm>
          <a:prstGeom prst="rect">
            <a:avLst/>
          </a:prstGeom>
          <a:solidFill>
            <a:schemeClr val="tx1"/>
          </a:solidFill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800" dirty="0">
              <a:solidFill>
                <a:srgbClr val="F1F1F1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Mini-Quiz – Full Indexing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1B30CD7-C2DA-4874-B019-FDC958FC97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263340"/>
              </p:ext>
            </p:extLst>
          </p:nvPr>
        </p:nvGraphicFramePr>
        <p:xfrm>
          <a:off x="729235" y="2087419"/>
          <a:ext cx="3787347" cy="2405229"/>
        </p:xfrm>
        <a:graphic>
          <a:graphicData uri="http://schemas.openxmlformats.org/drawingml/2006/table">
            <a:tbl>
              <a:tblPr firstRow="1" bandRow="1">
                <a:tableStyleId>{917088DE-29B3-4A1C-9BD6-51BBB168883E}</a:tableStyleId>
              </a:tblPr>
              <a:tblGrid>
                <a:gridCol w="1062620">
                  <a:extLst>
                    <a:ext uri="{9D8B030D-6E8A-4147-A177-3AD203B41FA5}">
                      <a16:colId xmlns:a16="http://schemas.microsoft.com/office/drawing/2014/main" val="1322699450"/>
                    </a:ext>
                  </a:extLst>
                </a:gridCol>
                <a:gridCol w="2724727">
                  <a:extLst>
                    <a:ext uri="{9D8B030D-6E8A-4147-A177-3AD203B41FA5}">
                      <a16:colId xmlns:a16="http://schemas.microsoft.com/office/drawing/2014/main" val="1023687384"/>
                    </a:ext>
                  </a:extLst>
                </a:gridCol>
              </a:tblGrid>
              <a:tr h="460284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Index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6163398"/>
                  </a:ext>
                </a:extLst>
              </a:tr>
              <a:tr h="648315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DF81FC"/>
                          </a:solidFill>
                          <a:latin typeface="Consolas" panose="020B0609020204030204" pitchFamily="49" charset="0"/>
                          <a:cs typeface="Miriam Libre" panose="00000500000000000000" pitchFamily="2" charset="-79"/>
                        </a:rPr>
                        <a:t>Jung Kook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1971469"/>
                  </a:ext>
                </a:extLst>
              </a:tr>
              <a:tr h="648315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DF81FC"/>
                          </a:solidFill>
                          <a:latin typeface="Consolas" panose="020B0609020204030204" pitchFamily="49" charset="0"/>
                          <a:cs typeface="Miriam Libre" panose="00000500000000000000" pitchFamily="2" charset="-79"/>
                        </a:rPr>
                        <a:t>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2995687"/>
                  </a:ext>
                </a:extLst>
              </a:tr>
              <a:tr h="648315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DF81FC"/>
                          </a:solidFill>
                          <a:latin typeface="Consolas" panose="020B0609020204030204" pitchFamily="49" charset="0"/>
                          <a:cs typeface="Miriam Libre" panose="00000500000000000000" pitchFamily="2" charset="-79"/>
                        </a:rPr>
                        <a:t>Jimin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5757629"/>
                  </a:ext>
                </a:extLst>
              </a:tr>
            </a:tbl>
          </a:graphicData>
        </a:graphic>
      </p:graphicFrame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CBB7B8B3-A7CE-47C4-AB61-9922D5AB45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7450215"/>
              </p:ext>
            </p:extLst>
          </p:nvPr>
        </p:nvGraphicFramePr>
        <p:xfrm>
          <a:off x="4810728" y="1440873"/>
          <a:ext cx="3537964" cy="3051773"/>
        </p:xfrm>
        <a:graphic>
          <a:graphicData uri="http://schemas.openxmlformats.org/drawingml/2006/table">
            <a:tbl>
              <a:tblPr firstRow="1" bandRow="1">
                <a:tableStyleId>{917088DE-29B3-4A1C-9BD6-51BBB168883E}</a:tableStyleId>
              </a:tblPr>
              <a:tblGrid>
                <a:gridCol w="1136073">
                  <a:extLst>
                    <a:ext uri="{9D8B030D-6E8A-4147-A177-3AD203B41FA5}">
                      <a16:colId xmlns:a16="http://schemas.microsoft.com/office/drawing/2014/main" val="1322699450"/>
                    </a:ext>
                  </a:extLst>
                </a:gridCol>
                <a:gridCol w="2401891">
                  <a:extLst>
                    <a:ext uri="{9D8B030D-6E8A-4147-A177-3AD203B41FA5}">
                      <a16:colId xmlns:a16="http://schemas.microsoft.com/office/drawing/2014/main" val="1023687384"/>
                    </a:ext>
                  </a:extLst>
                </a:gridCol>
              </a:tblGrid>
              <a:tr h="458353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Index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6163398"/>
                  </a:ext>
                </a:extLst>
              </a:tr>
              <a:tr h="648355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DF81FC"/>
                          </a:solidFill>
                          <a:latin typeface="Consolas" panose="020B0609020204030204" pitchFamily="49" charset="0"/>
                          <a:cs typeface="Miriam Libre" panose="00000500000000000000" pitchFamily="2" charset="-79"/>
                        </a:rPr>
                        <a:t>Suga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45924"/>
                  </a:ext>
                </a:extLst>
              </a:tr>
              <a:tr h="648355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err="1">
                          <a:solidFill>
                            <a:srgbClr val="DF81FC"/>
                          </a:solidFill>
                          <a:latin typeface="Consolas" panose="020B0609020204030204" pitchFamily="49" charset="0"/>
                          <a:cs typeface="Miriam Libre" panose="00000500000000000000" pitchFamily="2" charset="-79"/>
                        </a:rPr>
                        <a:t>Jin</a:t>
                      </a:r>
                      <a:endParaRPr lang="en-US" sz="3200" b="1" dirty="0">
                        <a:solidFill>
                          <a:srgbClr val="DF81FC"/>
                        </a:solidFill>
                        <a:latin typeface="Consolas" panose="020B0609020204030204" pitchFamily="49" charset="0"/>
                        <a:cs typeface="Miriam Libre" panose="00000500000000000000" pitchFamily="2" charset="-79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1971469"/>
                  </a:ext>
                </a:extLst>
              </a:tr>
              <a:tr h="648355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DF81FC"/>
                          </a:solidFill>
                          <a:latin typeface="Consolas" panose="020B0609020204030204" pitchFamily="49" charset="0"/>
                          <a:cs typeface="Miriam Libre" panose="00000500000000000000" pitchFamily="2" charset="-79"/>
                        </a:rPr>
                        <a:t>j-hope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2995687"/>
                  </a:ext>
                </a:extLst>
              </a:tr>
              <a:tr h="648355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DF81FC"/>
                          </a:solidFill>
                          <a:latin typeface="Consolas" panose="020B0609020204030204" pitchFamily="49" charset="0"/>
                          <a:cs typeface="Miriam Libre" panose="00000500000000000000" pitchFamily="2" charset="-79"/>
                        </a:rPr>
                        <a:t>RM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575762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CF05E5A-B040-417D-9B8F-4D9F9D600AC4}"/>
              </a:ext>
            </a:extLst>
          </p:cNvPr>
          <p:cNvSpPr txBox="1"/>
          <p:nvPr/>
        </p:nvSpPr>
        <p:spPr>
          <a:xfrm>
            <a:off x="628345" y="1340224"/>
            <a:ext cx="4055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[</a:t>
            </a:r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"Jung Kook"</a:t>
            </a:r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"V"</a:t>
            </a:r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"Jimin"</a:t>
            </a:r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"SUGA"</a:t>
            </a:r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1800" b="1" dirty="0" err="1">
                <a:solidFill>
                  <a:srgbClr val="DF81FC"/>
                </a:solidFill>
                <a:latin typeface="Consolas" panose="020B0609020204030204" pitchFamily="49" charset="0"/>
              </a:rPr>
              <a:t>Jin</a:t>
            </a:r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"j-hope"</a:t>
            </a:r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"RM"</a:t>
            </a:r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]</a:t>
            </a:r>
            <a:endParaRPr lang="en-US" sz="1800" b="1" dirty="0">
              <a:solidFill>
                <a:srgbClr val="F1F1F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338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Values by Index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FF251B-FD93-45BB-A1EB-7574846DC10B}"/>
              </a:ext>
            </a:extLst>
          </p:cNvPr>
          <p:cNvSpPr/>
          <p:nvPr/>
        </p:nvSpPr>
        <p:spPr>
          <a:xfrm>
            <a:off x="604701" y="1370399"/>
            <a:ext cx="7908984" cy="5027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Get</a:t>
            </a:r>
            <a:r>
              <a:rPr lang="en-US" sz="32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a value from an array at a position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763B02-3FAE-4312-BCCB-B798E9DEB5A9}"/>
              </a:ext>
            </a:extLst>
          </p:cNvPr>
          <p:cNvSpPr/>
          <p:nvPr/>
        </p:nvSpPr>
        <p:spPr>
          <a:xfrm>
            <a:off x="7164279" y="1991949"/>
            <a:ext cx="1259720" cy="50278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[</a:t>
            </a:r>
            <a:r>
              <a:rPr lang="en-US" sz="24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</a:t>
            </a:r>
            <a:r>
              <a:rPr lang="en-US" sz="16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and</a:t>
            </a:r>
            <a:r>
              <a:rPr lang="en-US" sz="24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]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AF0551-1D92-433F-A0DA-18FF495A3213}"/>
              </a:ext>
            </a:extLst>
          </p:cNvPr>
          <p:cNvSpPr txBox="1"/>
          <p:nvPr/>
        </p:nvSpPr>
        <p:spPr>
          <a:xfrm>
            <a:off x="604700" y="1977075"/>
            <a:ext cx="65595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"Yellow"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"Crystal"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"Emerald"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EE6D48-3D9C-411D-AF05-F2FBEF19A5FC}"/>
              </a:ext>
            </a:extLst>
          </p:cNvPr>
          <p:cNvSpPr txBox="1"/>
          <p:nvPr/>
        </p:nvSpPr>
        <p:spPr>
          <a:xfrm>
            <a:off x="910215" y="3712337"/>
            <a:ext cx="732356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4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game2</a:t>
            </a:r>
            <a:r>
              <a:rPr lang="en-US" sz="4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4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4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48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4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48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4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F6E7963-AC95-4D54-9B11-4F32FFE81B94}"/>
              </a:ext>
            </a:extLst>
          </p:cNvPr>
          <p:cNvCxnSpPr>
            <a:cxnSpLocks/>
          </p:cNvCxnSpPr>
          <p:nvPr/>
        </p:nvCxnSpPr>
        <p:spPr>
          <a:xfrm>
            <a:off x="1606858" y="2389179"/>
            <a:ext cx="4110361" cy="1508118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E3D2215-2FB2-4926-A58E-348AFDBC7FF3}"/>
              </a:ext>
            </a:extLst>
          </p:cNvPr>
          <p:cNvCxnSpPr>
            <a:cxnSpLocks/>
          </p:cNvCxnSpPr>
          <p:nvPr/>
        </p:nvCxnSpPr>
        <p:spPr>
          <a:xfrm flipH="1">
            <a:off x="6871317" y="2467870"/>
            <a:ext cx="565570" cy="133515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27F48B7-75EF-4A35-8442-896829FFF9E6}"/>
              </a:ext>
            </a:extLst>
          </p:cNvPr>
          <p:cNvCxnSpPr>
            <a:cxnSpLocks/>
          </p:cNvCxnSpPr>
          <p:nvPr/>
        </p:nvCxnSpPr>
        <p:spPr>
          <a:xfrm flipH="1">
            <a:off x="7546019" y="2479864"/>
            <a:ext cx="559294" cy="132315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176E004-5C21-4300-A59A-FA6BDADEFBCF}"/>
              </a:ext>
            </a:extLst>
          </p:cNvPr>
          <p:cNvCxnSpPr/>
          <p:nvPr/>
        </p:nvCxnSpPr>
        <p:spPr>
          <a:xfrm flipH="1">
            <a:off x="3435658" y="2389179"/>
            <a:ext cx="967666" cy="1419341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46A464AC-7A49-4941-B265-B1CDECD0FB46}"/>
              </a:ext>
            </a:extLst>
          </p:cNvPr>
          <p:cNvSpPr/>
          <p:nvPr/>
        </p:nvSpPr>
        <p:spPr>
          <a:xfrm>
            <a:off x="3213719" y="2350738"/>
            <a:ext cx="461639" cy="442024"/>
          </a:xfrm>
          <a:prstGeom prst="ellipse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0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3536A6B-3CBF-42FA-B3E7-B40787EC4D28}"/>
              </a:ext>
            </a:extLst>
          </p:cNvPr>
          <p:cNvSpPr/>
          <p:nvPr/>
        </p:nvSpPr>
        <p:spPr>
          <a:xfrm>
            <a:off x="4829456" y="2344120"/>
            <a:ext cx="461639" cy="442024"/>
          </a:xfrm>
          <a:prstGeom prst="ellipse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1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F9CA9921-D2F4-4251-AB3A-1BC86C1551C9}"/>
              </a:ext>
            </a:extLst>
          </p:cNvPr>
          <p:cNvSpPr/>
          <p:nvPr/>
        </p:nvSpPr>
        <p:spPr>
          <a:xfrm>
            <a:off x="6313851" y="2350738"/>
            <a:ext cx="461639" cy="442024"/>
          </a:xfrm>
          <a:prstGeom prst="ellipse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2</a:t>
            </a:r>
          </a:p>
        </p:txBody>
      </p: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CCE577C9-21AC-4C43-BBF1-DC3341330794}"/>
              </a:ext>
            </a:extLst>
          </p:cNvPr>
          <p:cNvCxnSpPr>
            <a:cxnSpLocks/>
            <a:stCxn id="34" idx="6"/>
          </p:cNvCxnSpPr>
          <p:nvPr/>
        </p:nvCxnSpPr>
        <p:spPr>
          <a:xfrm>
            <a:off x="5291095" y="2565132"/>
            <a:ext cx="1926440" cy="770015"/>
          </a:xfrm>
          <a:prstGeom prst="bentConnector3">
            <a:avLst>
              <a:gd name="adj1" fmla="val 39862"/>
            </a:avLst>
          </a:prstGeom>
          <a:ln w="57150" cap="rnd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ADF8485-018C-442C-813B-DEDAA2BA1A31}"/>
              </a:ext>
            </a:extLst>
          </p:cNvPr>
          <p:cNvCxnSpPr>
            <a:cxnSpLocks/>
          </p:cNvCxnSpPr>
          <p:nvPr/>
        </p:nvCxnSpPr>
        <p:spPr>
          <a:xfrm>
            <a:off x="7227334" y="3335147"/>
            <a:ext cx="0" cy="537824"/>
          </a:xfrm>
          <a:prstGeom prst="straightConnector1">
            <a:avLst/>
          </a:prstGeom>
          <a:ln w="57150" cap="rnd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 63">
            <a:extLst>
              <a:ext uri="{FF2B5EF4-FFF2-40B4-BE49-F238E27FC236}">
                <a16:creationId xmlns:a16="http://schemas.microsoft.com/office/drawing/2014/main" id="{1A5E6957-838B-4BCE-9A99-1F09A650C828}"/>
              </a:ext>
            </a:extLst>
          </p:cNvPr>
          <p:cNvSpPr/>
          <p:nvPr/>
        </p:nvSpPr>
        <p:spPr>
          <a:xfrm>
            <a:off x="727058" y="2776628"/>
            <a:ext cx="2379215" cy="91957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Array name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Square brackets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Index</a:t>
            </a:r>
          </a:p>
        </p:txBody>
      </p:sp>
    </p:spTree>
    <p:extLst>
      <p:ext uri="{BB962C8B-B14F-4D97-AF65-F5344CB8AC3E}">
        <p14:creationId xmlns:p14="http://schemas.microsoft.com/office/powerpoint/2010/main" val="19436008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33" grpId="0" animBg="1"/>
      <p:bldP spid="34" grpId="0" animBg="1"/>
      <p:bldP spid="38" grpId="0" animBg="1"/>
      <p:bldP spid="6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Values by Index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FF251B-FD93-45BB-A1EB-7574846DC10B}"/>
              </a:ext>
            </a:extLst>
          </p:cNvPr>
          <p:cNvSpPr/>
          <p:nvPr/>
        </p:nvSpPr>
        <p:spPr>
          <a:xfrm>
            <a:off x="604701" y="1370399"/>
            <a:ext cx="7908984" cy="5027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Set</a:t>
            </a:r>
            <a:r>
              <a:rPr lang="en-US" sz="32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a value for an array at a position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763B02-3FAE-4312-BCCB-B798E9DEB5A9}"/>
              </a:ext>
            </a:extLst>
          </p:cNvPr>
          <p:cNvSpPr/>
          <p:nvPr/>
        </p:nvSpPr>
        <p:spPr>
          <a:xfrm>
            <a:off x="1630362" y="2534749"/>
            <a:ext cx="1259720" cy="50278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[</a:t>
            </a:r>
            <a:r>
              <a:rPr lang="en-US" sz="24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</a:t>
            </a:r>
            <a:r>
              <a:rPr lang="en-US" sz="16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and</a:t>
            </a:r>
            <a:r>
              <a:rPr lang="en-US" sz="24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]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AF0551-1D92-433F-A0DA-18FF495A3213}"/>
              </a:ext>
            </a:extLst>
          </p:cNvPr>
          <p:cNvSpPr txBox="1"/>
          <p:nvPr/>
        </p:nvSpPr>
        <p:spPr>
          <a:xfrm>
            <a:off x="604700" y="1977075"/>
            <a:ext cx="65595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"Yellow"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"Crystal"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"Emerald"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EE6D48-3D9C-411D-AF05-F2FBEF19A5FC}"/>
              </a:ext>
            </a:extLst>
          </p:cNvPr>
          <p:cNvSpPr txBox="1"/>
          <p:nvPr/>
        </p:nvSpPr>
        <p:spPr>
          <a:xfrm>
            <a:off x="910215" y="3712337"/>
            <a:ext cx="732356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rgbClr val="001080"/>
                </a:solidFill>
                <a:latin typeface="Consolas" panose="020B0609020204030204" pitchFamily="49" charset="0"/>
              </a:rPr>
              <a:t>games</a:t>
            </a:r>
            <a:r>
              <a:rPr lang="en-US" sz="4800" dirty="0">
                <a:latin typeface="Consolas" panose="020B0609020204030204" pitchFamily="49" charset="0"/>
              </a:rPr>
              <a:t>[</a:t>
            </a:r>
            <a:r>
              <a:rPr lang="en-US" sz="48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4800" dirty="0">
                <a:latin typeface="Consolas" panose="020B0609020204030204" pitchFamily="49" charset="0"/>
              </a:rPr>
              <a:t>] = </a:t>
            </a:r>
            <a:r>
              <a:rPr lang="en-US" sz="4800" dirty="0">
                <a:solidFill>
                  <a:srgbClr val="A31515"/>
                </a:solidFill>
                <a:latin typeface="Consolas" panose="020B0609020204030204" pitchFamily="49" charset="0"/>
              </a:rPr>
              <a:t>"Ruby"</a:t>
            </a:r>
            <a:r>
              <a:rPr lang="en-US" sz="48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endParaRPr lang="en-US" sz="4800" dirty="0">
              <a:latin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F6E7963-AC95-4D54-9B11-4F32FFE81B94}"/>
              </a:ext>
            </a:extLst>
          </p:cNvPr>
          <p:cNvCxnSpPr>
            <a:cxnSpLocks/>
          </p:cNvCxnSpPr>
          <p:nvPr/>
        </p:nvCxnSpPr>
        <p:spPr>
          <a:xfrm>
            <a:off x="1379939" y="2377185"/>
            <a:ext cx="3461" cy="1564705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E3D2215-2FB2-4926-A58E-348AFDBC7FF3}"/>
              </a:ext>
            </a:extLst>
          </p:cNvPr>
          <p:cNvCxnSpPr>
            <a:cxnSpLocks/>
          </p:cNvCxnSpPr>
          <p:nvPr/>
        </p:nvCxnSpPr>
        <p:spPr>
          <a:xfrm>
            <a:off x="1922856" y="3024645"/>
            <a:ext cx="905584" cy="84832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27F48B7-75EF-4A35-8442-896829FFF9E6}"/>
              </a:ext>
            </a:extLst>
          </p:cNvPr>
          <p:cNvCxnSpPr>
            <a:cxnSpLocks/>
          </p:cNvCxnSpPr>
          <p:nvPr/>
        </p:nvCxnSpPr>
        <p:spPr>
          <a:xfrm>
            <a:off x="2828440" y="2964444"/>
            <a:ext cx="707396" cy="8816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176E004-5C21-4300-A59A-FA6BDADEFBCF}"/>
              </a:ext>
            </a:extLst>
          </p:cNvPr>
          <p:cNvCxnSpPr>
            <a:cxnSpLocks/>
          </p:cNvCxnSpPr>
          <p:nvPr/>
        </p:nvCxnSpPr>
        <p:spPr>
          <a:xfrm flipV="1">
            <a:off x="5818909" y="2350738"/>
            <a:ext cx="1" cy="1452337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46A464AC-7A49-4941-B265-B1CDECD0FB46}"/>
              </a:ext>
            </a:extLst>
          </p:cNvPr>
          <p:cNvSpPr/>
          <p:nvPr/>
        </p:nvSpPr>
        <p:spPr>
          <a:xfrm>
            <a:off x="3213719" y="2350738"/>
            <a:ext cx="461639" cy="442024"/>
          </a:xfrm>
          <a:prstGeom prst="ellipse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0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3536A6B-3CBF-42FA-B3E7-B40787EC4D28}"/>
              </a:ext>
            </a:extLst>
          </p:cNvPr>
          <p:cNvSpPr/>
          <p:nvPr/>
        </p:nvSpPr>
        <p:spPr>
          <a:xfrm>
            <a:off x="4829456" y="2344120"/>
            <a:ext cx="461639" cy="442024"/>
          </a:xfrm>
          <a:prstGeom prst="ellipse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1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F9CA9921-D2F4-4251-AB3A-1BC86C1551C9}"/>
              </a:ext>
            </a:extLst>
          </p:cNvPr>
          <p:cNvSpPr/>
          <p:nvPr/>
        </p:nvSpPr>
        <p:spPr>
          <a:xfrm>
            <a:off x="6313851" y="2350738"/>
            <a:ext cx="461639" cy="442024"/>
          </a:xfrm>
          <a:prstGeom prst="ellipse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2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1A5E6957-838B-4BCE-9A99-1F09A650C828}"/>
              </a:ext>
            </a:extLst>
          </p:cNvPr>
          <p:cNvSpPr/>
          <p:nvPr/>
        </p:nvSpPr>
        <p:spPr>
          <a:xfrm>
            <a:off x="7114838" y="1993562"/>
            <a:ext cx="1424463" cy="253653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Name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[ ]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Index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Equals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Value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717FAF8-314A-4C2B-9D75-E2120B589C30}"/>
              </a:ext>
            </a:extLst>
          </p:cNvPr>
          <p:cNvCxnSpPr>
            <a:cxnSpLocks/>
          </p:cNvCxnSpPr>
          <p:nvPr/>
        </p:nvCxnSpPr>
        <p:spPr>
          <a:xfrm>
            <a:off x="3155229" y="3096748"/>
            <a:ext cx="4674" cy="776223"/>
          </a:xfrm>
          <a:prstGeom prst="straightConnector1">
            <a:avLst/>
          </a:prstGeom>
          <a:ln w="57150" cap="rnd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41E35FB-8C28-4B4B-BB37-3F3BBE6688A5}"/>
              </a:ext>
            </a:extLst>
          </p:cNvPr>
          <p:cNvCxnSpPr>
            <a:cxnSpLocks/>
          </p:cNvCxnSpPr>
          <p:nvPr/>
        </p:nvCxnSpPr>
        <p:spPr>
          <a:xfrm flipH="1">
            <a:off x="3182138" y="3090130"/>
            <a:ext cx="3356909" cy="6618"/>
          </a:xfrm>
          <a:prstGeom prst="straightConnector1">
            <a:avLst/>
          </a:prstGeom>
          <a:ln w="57150" cap="rnd">
            <a:solidFill>
              <a:schemeClr val="accent3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1ADAA66-4BB2-405C-90B9-24180868247B}"/>
              </a:ext>
            </a:extLst>
          </p:cNvPr>
          <p:cNvCxnSpPr>
            <a:cxnSpLocks/>
            <a:stCxn id="38" idx="4"/>
          </p:cNvCxnSpPr>
          <p:nvPr/>
        </p:nvCxnSpPr>
        <p:spPr>
          <a:xfrm>
            <a:off x="6544671" y="2792762"/>
            <a:ext cx="0" cy="297368"/>
          </a:xfrm>
          <a:prstGeom prst="straightConnector1">
            <a:avLst/>
          </a:prstGeom>
          <a:ln w="57150" cap="rnd">
            <a:solidFill>
              <a:schemeClr val="accent3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5D95136B-5F03-4BFC-BC62-E2CD92854B02}"/>
              </a:ext>
            </a:extLst>
          </p:cNvPr>
          <p:cNvSpPr/>
          <p:nvPr/>
        </p:nvSpPr>
        <p:spPr>
          <a:xfrm>
            <a:off x="5347721" y="2045569"/>
            <a:ext cx="1326085" cy="2816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"Ruby"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05728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"/>
                            </p:stCondLst>
                            <p:childTnLst>
                              <p:par>
                                <p:cTn id="5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50"/>
                            </p:stCondLst>
                            <p:childTnLst>
                              <p:par>
                                <p:cTn id="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33" grpId="0" animBg="1"/>
      <p:bldP spid="34" grpId="0" animBg="1"/>
      <p:bldP spid="38" grpId="0" animBg="1"/>
      <p:bldP spid="64" grpId="0" animBg="1"/>
      <p:bldP spid="6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New Values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FF251B-FD93-45BB-A1EB-7574846DC10B}"/>
              </a:ext>
            </a:extLst>
          </p:cNvPr>
          <p:cNvSpPr/>
          <p:nvPr/>
        </p:nvSpPr>
        <p:spPr>
          <a:xfrm>
            <a:off x="604700" y="1370398"/>
            <a:ext cx="7934599" cy="6448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Add</a:t>
            </a:r>
            <a:r>
              <a:rPr lang="en-US" sz="32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a new value to the end of an array</a:t>
            </a:r>
            <a:endParaRPr lang="en-US" sz="3200" b="1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C7364F-5726-45DB-A1B0-9DBABA4165AE}"/>
              </a:ext>
            </a:extLst>
          </p:cNvPr>
          <p:cNvSpPr txBox="1"/>
          <p:nvPr/>
        </p:nvSpPr>
        <p:spPr>
          <a:xfrm>
            <a:off x="604700" y="2015231"/>
            <a:ext cx="60590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"Yellow"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"Crystal"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"Ruby"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D21A54-6EC5-4807-AC02-249CC6FA25E0}"/>
              </a:ext>
            </a:extLst>
          </p:cNvPr>
          <p:cNvSpPr txBox="1"/>
          <p:nvPr/>
        </p:nvSpPr>
        <p:spPr>
          <a:xfrm>
            <a:off x="604700" y="3907645"/>
            <a:ext cx="53399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3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36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"Sword"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D126F9-4134-4FD6-83B8-8C97BDD6CDF2}"/>
              </a:ext>
            </a:extLst>
          </p:cNvPr>
          <p:cNvSpPr txBox="1"/>
          <p:nvPr/>
        </p:nvSpPr>
        <p:spPr>
          <a:xfrm>
            <a:off x="604700" y="2015231"/>
            <a:ext cx="7411946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"Yellow"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"Crystal"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"Ruby"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"Sword"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51CB57C-DFB6-4B05-BB61-923E6E6E4BD0}"/>
              </a:ext>
            </a:extLst>
          </p:cNvPr>
          <p:cNvCxnSpPr>
            <a:cxnSpLocks/>
          </p:cNvCxnSpPr>
          <p:nvPr/>
        </p:nvCxnSpPr>
        <p:spPr>
          <a:xfrm>
            <a:off x="1379939" y="2377185"/>
            <a:ext cx="3461" cy="1564705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8D0A093-92F5-4884-9BFA-6A3E1E97FFA2}"/>
              </a:ext>
            </a:extLst>
          </p:cNvPr>
          <p:cNvCxnSpPr>
            <a:cxnSpLocks/>
          </p:cNvCxnSpPr>
          <p:nvPr/>
        </p:nvCxnSpPr>
        <p:spPr>
          <a:xfrm flipV="1">
            <a:off x="4492101" y="2415341"/>
            <a:ext cx="2441359" cy="152655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12ED135-9E73-4791-8965-52B96871A3A9}"/>
              </a:ext>
            </a:extLst>
          </p:cNvPr>
          <p:cNvSpPr txBox="1"/>
          <p:nvPr/>
        </p:nvSpPr>
        <p:spPr>
          <a:xfrm>
            <a:off x="1679382" y="2620498"/>
            <a:ext cx="2878769" cy="83099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4800" b="1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4800" b="1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( 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6D7EEF3-6AF3-4322-86AC-E4F0CEA22F70}"/>
              </a:ext>
            </a:extLst>
          </p:cNvPr>
          <p:cNvCxnSpPr>
            <a:cxnSpLocks/>
          </p:cNvCxnSpPr>
          <p:nvPr/>
        </p:nvCxnSpPr>
        <p:spPr>
          <a:xfrm flipH="1">
            <a:off x="2618525" y="3451495"/>
            <a:ext cx="1" cy="578967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B8405610-7ABC-45D8-BE31-55F6E77BA304}"/>
              </a:ext>
            </a:extLst>
          </p:cNvPr>
          <p:cNvSpPr/>
          <p:nvPr/>
        </p:nvSpPr>
        <p:spPr>
          <a:xfrm>
            <a:off x="6272096" y="2902998"/>
            <a:ext cx="2267205" cy="16271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Array Name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Dot: </a:t>
            </a:r>
            <a:r>
              <a:rPr lang="en-US" sz="20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.</a:t>
            </a:r>
            <a:endParaRPr lang="en-US" sz="1800" b="1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Function: </a:t>
            </a:r>
            <a:r>
              <a:rPr lang="en-US" sz="2000" b="1" dirty="0">
                <a:solidFill>
                  <a:schemeClr val="tx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push</a:t>
            </a:r>
            <a:endParaRPr lang="en-US" sz="1800" b="1" dirty="0">
              <a:solidFill>
                <a:schemeClr val="tx1"/>
              </a:solidFill>
              <a:latin typeface="Consolas" panose="020B0609020204030204" pitchFamily="49" charset="0"/>
              <a:cs typeface="Miriam Libre" panose="00000500000000000000" pitchFamily="2" charset="-79"/>
            </a:endParaRPr>
          </a:p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Parentheses: </a:t>
            </a:r>
            <a:r>
              <a:rPr lang="en-US" sz="20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( )</a:t>
            </a:r>
            <a:endParaRPr lang="en-US" sz="1800" b="1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Value</a:t>
            </a:r>
          </a:p>
        </p:txBody>
      </p:sp>
    </p:spTree>
    <p:extLst>
      <p:ext uri="{BB962C8B-B14F-4D97-AF65-F5344CB8AC3E}">
        <p14:creationId xmlns:p14="http://schemas.microsoft.com/office/powerpoint/2010/main" val="3422546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 animBg="1"/>
      <p:bldP spid="15" grpId="0" animBg="1"/>
      <p:bldP spid="2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4AE00-D688-47A2-9EC4-27032CAA4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Example: Sorting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3493BE-DD05-483F-BC81-B5F6273BC737}"/>
              </a:ext>
            </a:extLst>
          </p:cNvPr>
          <p:cNvSpPr/>
          <p:nvPr/>
        </p:nvSpPr>
        <p:spPr>
          <a:xfrm>
            <a:off x="720000" y="1430448"/>
            <a:ext cx="7704000" cy="3096285"/>
          </a:xfrm>
          <a:prstGeom prst="rect">
            <a:avLst/>
          </a:prstGeom>
          <a:solidFill>
            <a:srgbClr val="00B1F0"/>
          </a:solidFill>
          <a:ln>
            <a:solidFill>
              <a:srgbClr val="008E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https://replit.com/@HylandOutreach/Arrays#script.js</a:t>
            </a:r>
            <a:endParaRPr lang="en-US" sz="6000" dirty="0">
              <a:solidFill>
                <a:srgbClr val="FFF0B9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18873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Length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FF251B-FD93-45BB-A1EB-7574846DC10B}"/>
              </a:ext>
            </a:extLst>
          </p:cNvPr>
          <p:cNvSpPr/>
          <p:nvPr/>
        </p:nvSpPr>
        <p:spPr>
          <a:xfrm>
            <a:off x="604701" y="1370399"/>
            <a:ext cx="7908984" cy="5027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Get the </a:t>
            </a:r>
            <a:r>
              <a:rPr lang="en-US" sz="2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number of elements</a:t>
            </a:r>
            <a:r>
              <a:rPr lang="en-US" sz="2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in an array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AF0551-1D92-433F-A0DA-18FF495A3213}"/>
              </a:ext>
            </a:extLst>
          </p:cNvPr>
          <p:cNvSpPr txBox="1"/>
          <p:nvPr/>
        </p:nvSpPr>
        <p:spPr>
          <a:xfrm>
            <a:off x="604700" y="1977075"/>
            <a:ext cx="732356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1080"/>
                </a:solidFill>
                <a:latin typeface="Consolas" panose="020B0609020204030204" pitchFamily="49" charset="0"/>
              </a:rPr>
              <a:t>games</a:t>
            </a:r>
            <a:r>
              <a:rPr lang="en-US" sz="2000" dirty="0">
                <a:latin typeface="Consolas" panose="020B0609020204030204" pitchFamily="49" charset="0"/>
              </a:rPr>
              <a:t> = [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"Yellow"</a:t>
            </a:r>
            <a:r>
              <a:rPr lang="en-US" sz="2000" dirty="0">
                <a:solidFill>
                  <a:srgbClr val="222222"/>
                </a:solidFill>
                <a:latin typeface="Consolas" panose="020B0609020204030204" pitchFamily="49" charset="0"/>
              </a:rPr>
              <a:t>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"Crystal"</a:t>
            </a:r>
            <a:r>
              <a:rPr lang="en-US" sz="2000" dirty="0">
                <a:solidFill>
                  <a:srgbClr val="222222"/>
                </a:solidFill>
                <a:latin typeface="Consolas" panose="020B0609020204030204" pitchFamily="49" charset="0"/>
              </a:rPr>
              <a:t>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"Ruby"</a:t>
            </a:r>
            <a:r>
              <a:rPr lang="en-US" sz="2000" dirty="0">
                <a:solidFill>
                  <a:srgbClr val="222222"/>
                </a:solidFill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"Sword"</a:t>
            </a:r>
            <a:r>
              <a:rPr lang="en-US" sz="2000" dirty="0">
                <a:latin typeface="Consolas" panose="020B0609020204030204" pitchFamily="49" charset="0"/>
              </a:rPr>
              <a:t>]</a:t>
            </a:r>
            <a:r>
              <a:rPr lang="en-US" sz="20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endParaRPr lang="en-US" sz="2000" dirty="0"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EE6D48-3D9C-411D-AF05-F2FBEF19A5FC}"/>
              </a:ext>
            </a:extLst>
          </p:cNvPr>
          <p:cNvSpPr txBox="1"/>
          <p:nvPr/>
        </p:nvSpPr>
        <p:spPr>
          <a:xfrm>
            <a:off x="910215" y="3712337"/>
            <a:ext cx="73235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4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4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40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40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40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4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4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F6E7963-AC95-4D54-9B11-4F32FFE81B94}"/>
              </a:ext>
            </a:extLst>
          </p:cNvPr>
          <p:cNvCxnSpPr>
            <a:cxnSpLocks/>
          </p:cNvCxnSpPr>
          <p:nvPr/>
        </p:nvCxnSpPr>
        <p:spPr>
          <a:xfrm>
            <a:off x="1606858" y="2389179"/>
            <a:ext cx="3442901" cy="1508118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176E004-5C21-4300-A59A-FA6BDADEFBCF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8167348" y="2389179"/>
            <a:ext cx="0" cy="2223291"/>
          </a:xfrm>
          <a:prstGeom prst="straightConnector1">
            <a:avLst/>
          </a:prstGeom>
          <a:ln w="57150" cap="rnd">
            <a:solidFill>
              <a:schemeClr val="accent3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 63">
            <a:extLst>
              <a:ext uri="{FF2B5EF4-FFF2-40B4-BE49-F238E27FC236}">
                <a16:creationId xmlns:a16="http://schemas.microsoft.com/office/drawing/2014/main" id="{1A5E6957-838B-4BCE-9A99-1F09A650C828}"/>
              </a:ext>
            </a:extLst>
          </p:cNvPr>
          <p:cNvSpPr/>
          <p:nvPr/>
        </p:nvSpPr>
        <p:spPr>
          <a:xfrm>
            <a:off x="959515" y="2492268"/>
            <a:ext cx="3134728" cy="10518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Array name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Dot: </a:t>
            </a:r>
            <a:r>
              <a:rPr lang="en-US" sz="20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.</a:t>
            </a:r>
            <a:endParaRPr lang="en-US" sz="1800" b="1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Property name: </a:t>
            </a:r>
            <a:r>
              <a:rPr lang="en-US" sz="2000" b="1" dirty="0">
                <a:solidFill>
                  <a:schemeClr val="tx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length</a:t>
            </a:r>
            <a:endParaRPr lang="en-US" sz="1800" b="1" dirty="0">
              <a:solidFill>
                <a:schemeClr val="tx1"/>
              </a:solidFill>
              <a:latin typeface="Consolas" panose="020B0609020204030204" pitchFamily="49" charset="0"/>
              <a:cs typeface="Miriam Libre" panose="00000500000000000000" pitchFamily="2" charset="-79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A711472-4422-4846-B544-6202FA78042D}"/>
              </a:ext>
            </a:extLst>
          </p:cNvPr>
          <p:cNvSpPr/>
          <p:nvPr/>
        </p:nvSpPr>
        <p:spPr>
          <a:xfrm>
            <a:off x="7932453" y="1989069"/>
            <a:ext cx="469789" cy="4001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00B050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4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F47155E-AC65-4935-9A09-D2C60060D997}"/>
              </a:ext>
            </a:extLst>
          </p:cNvPr>
          <p:cNvCxnSpPr>
            <a:cxnSpLocks/>
          </p:cNvCxnSpPr>
          <p:nvPr/>
        </p:nvCxnSpPr>
        <p:spPr>
          <a:xfrm flipH="1">
            <a:off x="2814221" y="4612470"/>
            <a:ext cx="5353128" cy="0"/>
          </a:xfrm>
          <a:prstGeom prst="straightConnector1">
            <a:avLst/>
          </a:prstGeom>
          <a:ln w="57150" cap="rnd">
            <a:solidFill>
              <a:schemeClr val="accent3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3A0F54B-F6CB-4BF0-8277-5F2C302E6F11}"/>
              </a:ext>
            </a:extLst>
          </p:cNvPr>
          <p:cNvCxnSpPr>
            <a:cxnSpLocks/>
          </p:cNvCxnSpPr>
          <p:nvPr/>
        </p:nvCxnSpPr>
        <p:spPr>
          <a:xfrm flipV="1">
            <a:off x="2814221" y="4296792"/>
            <a:ext cx="0" cy="315678"/>
          </a:xfrm>
          <a:prstGeom prst="straightConnector1">
            <a:avLst/>
          </a:prstGeom>
          <a:ln w="5715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115A403A-75F7-4B6B-ACD8-BE874C80AACD}"/>
              </a:ext>
            </a:extLst>
          </p:cNvPr>
          <p:cNvSpPr txBox="1"/>
          <p:nvPr/>
        </p:nvSpPr>
        <p:spPr>
          <a:xfrm>
            <a:off x="4925177" y="2545444"/>
            <a:ext cx="2878769" cy="83099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4800" b="1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length</a:t>
            </a:r>
            <a:endParaRPr lang="en-US" sz="4800" b="1" dirty="0">
              <a:solidFill>
                <a:schemeClr val="accent2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24C2E76-262B-4074-8143-9D9B365B54D4}"/>
              </a:ext>
            </a:extLst>
          </p:cNvPr>
          <p:cNvCxnSpPr>
            <a:cxnSpLocks/>
          </p:cNvCxnSpPr>
          <p:nvPr/>
        </p:nvCxnSpPr>
        <p:spPr>
          <a:xfrm flipH="1">
            <a:off x="6631619" y="3376441"/>
            <a:ext cx="1" cy="520856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7061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"/>
                            </p:stCondLst>
                            <p:childTnLst>
                              <p:par>
                                <p:cTn id="4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750"/>
                            </p:stCondLst>
                            <p:childTnLst>
                              <p:par>
                                <p:cTn id="5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64" grpId="0" animBg="1"/>
      <p:bldP spid="6" grpId="0" animBg="1"/>
      <p:bldP spid="3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inemagraph gif music gif loop cinemagraph text words gif artist perfect  loop circle gif art vinyl turntable alcrego needle… | Cinemagraph, Motion  picture, Loop gif">
            <a:extLst>
              <a:ext uri="{FF2B5EF4-FFF2-40B4-BE49-F238E27FC236}">
                <a16:creationId xmlns:a16="http://schemas.microsoft.com/office/drawing/2014/main" id="{BA900225-314E-44D6-A62A-9CE535779B8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869" y="1269586"/>
            <a:ext cx="8188076" cy="3421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Looping Through Arrays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FF251B-FD93-45BB-A1EB-7574846DC10B}"/>
              </a:ext>
            </a:extLst>
          </p:cNvPr>
          <p:cNvSpPr/>
          <p:nvPr/>
        </p:nvSpPr>
        <p:spPr>
          <a:xfrm>
            <a:off x="604700" y="1370399"/>
            <a:ext cx="7934599" cy="572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Loops</a:t>
            </a:r>
            <a:r>
              <a:rPr lang="en-US" sz="2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can access each element of an array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1ECDA9-80CC-4E50-B69F-19AD3BF47BC0}"/>
              </a:ext>
            </a:extLst>
          </p:cNvPr>
          <p:cNvSpPr txBox="1"/>
          <p:nvPr/>
        </p:nvSpPr>
        <p:spPr>
          <a:xfrm>
            <a:off x="604700" y="1943099"/>
            <a:ext cx="802439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2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2800" b="0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1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2800" b="1" dirty="0" err="1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1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2800" b="0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) {</a:t>
            </a:r>
            <a:endParaRPr lang="en-US" sz="2800" b="0" dirty="0">
              <a:solidFill>
                <a:srgbClr val="19152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currentGame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1" dirty="0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2800" b="1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1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800" b="1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2800" b="0" dirty="0">
              <a:solidFill>
                <a:srgbClr val="19152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251B50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currentGame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2800" b="0" dirty="0">
              <a:solidFill>
                <a:srgbClr val="19152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2800" b="0" dirty="0">
              <a:solidFill>
                <a:srgbClr val="19152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CA174E-7DF0-472A-85A6-809AF9361A57}"/>
              </a:ext>
            </a:extLst>
          </p:cNvPr>
          <p:cNvSpPr txBox="1"/>
          <p:nvPr/>
        </p:nvSpPr>
        <p:spPr>
          <a:xfrm>
            <a:off x="720000" y="3887955"/>
            <a:ext cx="984513" cy="64633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for</a:t>
            </a:r>
            <a:endParaRPr lang="en-US" sz="3600" b="1" dirty="0">
              <a:solidFill>
                <a:schemeClr val="accent2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FF915B-6707-4808-8A46-47037D5E338E}"/>
              </a:ext>
            </a:extLst>
          </p:cNvPr>
          <p:cNvSpPr txBox="1"/>
          <p:nvPr/>
        </p:nvSpPr>
        <p:spPr>
          <a:xfrm>
            <a:off x="2306429" y="3856157"/>
            <a:ext cx="3264594" cy="64633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games</a:t>
            </a:r>
            <a:r>
              <a:rPr lang="en-US" sz="36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US" sz="3600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length</a:t>
            </a:r>
            <a:endParaRPr lang="en-US" sz="3600" b="1" dirty="0">
              <a:solidFill>
                <a:schemeClr val="accent4">
                  <a:lumMod val="20000"/>
                  <a:lumOff val="80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D4EBDC-4B44-4DC6-B518-6256DEE2844A}"/>
              </a:ext>
            </a:extLst>
          </p:cNvPr>
          <p:cNvSpPr txBox="1"/>
          <p:nvPr/>
        </p:nvSpPr>
        <p:spPr>
          <a:xfrm>
            <a:off x="6172940" y="3859719"/>
            <a:ext cx="2251060" cy="64633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games</a:t>
            </a:r>
            <a:r>
              <a:rPr lang="en-US" sz="3600" b="1" dirty="0">
                <a:solidFill>
                  <a:schemeClr val="bg1"/>
                </a:solidFill>
                <a:latin typeface="Consolas" panose="020B0609020204030204" pitchFamily="49" charset="0"/>
              </a:rPr>
              <a:t>[</a:t>
            </a:r>
            <a:r>
              <a:rPr lang="en-US" sz="3600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3600" b="1" dirty="0">
                <a:solidFill>
                  <a:schemeClr val="bg1"/>
                </a:solidFill>
                <a:latin typeface="Consolas" panose="020B0609020204030204" pitchFamily="49" charset="0"/>
              </a:rPr>
              <a:t>]</a:t>
            </a:r>
            <a:endParaRPr lang="en-US" sz="3600" b="1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052" name="Picture 4" descr="The What And Why To Cinemagraphs | Kanuka Digital">
            <a:extLst>
              <a:ext uri="{FF2B5EF4-FFF2-40B4-BE49-F238E27FC236}">
                <a16:creationId xmlns:a16="http://schemas.microsoft.com/office/drawing/2014/main" id="{DDDB1128-ACCD-494B-A4FD-F6EE7FD8F27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4398" y="2386492"/>
            <a:ext cx="2142507" cy="1472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1779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 animBg="1"/>
      <p:bldP spid="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484E5A6-1128-4DCC-86FF-9C6418D2E560}"/>
              </a:ext>
            </a:extLst>
          </p:cNvPr>
          <p:cNvSpPr/>
          <p:nvPr/>
        </p:nvSpPr>
        <p:spPr>
          <a:xfrm>
            <a:off x="4279329" y="3856904"/>
            <a:ext cx="4187687" cy="5565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64AE00-D688-47A2-9EC4-27032CAA4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Example: Looping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3493BE-DD05-483F-BC81-B5F6273BC737}"/>
              </a:ext>
            </a:extLst>
          </p:cNvPr>
          <p:cNvSpPr/>
          <p:nvPr/>
        </p:nvSpPr>
        <p:spPr>
          <a:xfrm>
            <a:off x="720000" y="1430448"/>
            <a:ext cx="7704000" cy="3096285"/>
          </a:xfrm>
          <a:prstGeom prst="rect">
            <a:avLst/>
          </a:prstGeom>
          <a:solidFill>
            <a:srgbClr val="00B1F0"/>
          </a:solidFill>
          <a:ln>
            <a:solidFill>
              <a:srgbClr val="008E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u="sng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https://replit.com/@HylandOutreach/ArraysLoop#script.js</a:t>
            </a:r>
            <a:endParaRPr lang="en-US" sz="6000" u="sng" dirty="0">
              <a:solidFill>
                <a:srgbClr val="FFF0B9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33992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5E0BAF1-9ED2-4C01-9F14-3F64193327FE}"/>
              </a:ext>
            </a:extLst>
          </p:cNvPr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FCB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D0D951-B440-4B9A-8A6E-4697F9B00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8734" y="700808"/>
            <a:ext cx="4192157" cy="40833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701B4C8-6DC8-457C-A7A3-B385A25943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930" y="1466133"/>
            <a:ext cx="4034874" cy="30278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A3E7466-6517-4496-8526-E861E4AD8697}"/>
              </a:ext>
            </a:extLst>
          </p:cNvPr>
          <p:cNvSpPr txBox="1"/>
          <p:nvPr/>
        </p:nvSpPr>
        <p:spPr>
          <a:xfrm>
            <a:off x="330750" y="671094"/>
            <a:ext cx="4034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656D"/>
                </a:solidFill>
                <a:latin typeface="Rockwell Extra Bold" panose="02060903040505020403" pitchFamily="18" charset="0"/>
              </a:rPr>
              <a:t>INGREDIENTS</a:t>
            </a:r>
            <a:endParaRPr lang="en-US" sz="4800" dirty="0">
              <a:solidFill>
                <a:srgbClr val="FF656D"/>
              </a:solidFill>
              <a:latin typeface="Rockwell Extra Bold" panose="020609030405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1384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p54"/>
          <p:cNvSpPr txBox="1">
            <a:spLocks noGrp="1"/>
          </p:cNvSpPr>
          <p:nvPr>
            <p:ph type="subTitle" idx="1"/>
          </p:nvPr>
        </p:nvSpPr>
        <p:spPr>
          <a:xfrm>
            <a:off x="693494" y="2122164"/>
            <a:ext cx="7171671" cy="4182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WHAT QUESTIONS DO YOU HAVE?</a:t>
            </a:r>
            <a:endParaRPr sz="2400" dirty="0"/>
          </a:p>
        </p:txBody>
      </p:sp>
      <p:sp>
        <p:nvSpPr>
          <p:cNvPr id="1504" name="Google Shape;1504;p54"/>
          <p:cNvSpPr txBox="1">
            <a:spLocks noGrp="1"/>
          </p:cNvSpPr>
          <p:nvPr>
            <p:ph type="ctrTitle"/>
          </p:nvPr>
        </p:nvSpPr>
        <p:spPr>
          <a:xfrm>
            <a:off x="693494" y="1305339"/>
            <a:ext cx="6601723" cy="8568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THANK YOU!</a:t>
            </a:r>
            <a:endParaRPr sz="4800" dirty="0"/>
          </a:p>
        </p:txBody>
      </p:sp>
      <p:sp>
        <p:nvSpPr>
          <p:cNvPr id="1542" name="Google Shape;1542;p54"/>
          <p:cNvSpPr/>
          <p:nvPr/>
        </p:nvSpPr>
        <p:spPr>
          <a:xfrm>
            <a:off x="570050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3" name="Google Shape;1543;p54"/>
          <p:cNvSpPr/>
          <p:nvPr/>
        </p:nvSpPr>
        <p:spPr>
          <a:xfrm>
            <a:off x="490150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4" name="Google Shape;1544;p54"/>
          <p:cNvSpPr/>
          <p:nvPr/>
        </p:nvSpPr>
        <p:spPr>
          <a:xfrm>
            <a:off x="1708675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5" name="Google Shape;1545;p54"/>
          <p:cNvSpPr/>
          <p:nvPr/>
        </p:nvSpPr>
        <p:spPr>
          <a:xfrm>
            <a:off x="1628775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6" name="Google Shape;1546;p54"/>
          <p:cNvSpPr/>
          <p:nvPr/>
        </p:nvSpPr>
        <p:spPr>
          <a:xfrm>
            <a:off x="2847300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7" name="Google Shape;1547;p54"/>
          <p:cNvSpPr/>
          <p:nvPr/>
        </p:nvSpPr>
        <p:spPr>
          <a:xfrm>
            <a:off x="2767400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4279329" y="3856904"/>
            <a:ext cx="4187687" cy="5565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59641-7D58-43ED-A42F-431151A5E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🍕🍕 An Array of Ingredients 🍕🍕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E8667B-61B4-4815-B368-8751BF41C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2272243"/>
            <a:ext cx="7704000" cy="221679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2" descr="Buy Bulk - Olive Oil - Extra Virgin Organic - Pail (18 kg) | Jedwards  International">
            <a:extLst>
              <a:ext uri="{FF2B5EF4-FFF2-40B4-BE49-F238E27FC236}">
                <a16:creationId xmlns:a16="http://schemas.microsoft.com/office/drawing/2014/main" id="{BBD4A868-147C-4076-9597-2B18CA62A4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79" t="14017" r="13589" b="12724"/>
          <a:stretch/>
        </p:blipFill>
        <p:spPr bwMode="auto">
          <a:xfrm>
            <a:off x="720000" y="1400230"/>
            <a:ext cx="659422" cy="697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talian Herb Seasoning - Spice Islands">
            <a:extLst>
              <a:ext uri="{FF2B5EF4-FFF2-40B4-BE49-F238E27FC236}">
                <a16:creationId xmlns:a16="http://schemas.microsoft.com/office/drawing/2014/main" id="{AFE485BB-990C-4A21-B20E-DE3E133EBC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43" r="27094"/>
          <a:stretch/>
        </p:blipFill>
        <p:spPr bwMode="auto">
          <a:xfrm>
            <a:off x="1933159" y="1343785"/>
            <a:ext cx="386397" cy="807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ady-to-Use Minced Garlic - Spice World">
            <a:extLst>
              <a:ext uri="{FF2B5EF4-FFF2-40B4-BE49-F238E27FC236}">
                <a16:creationId xmlns:a16="http://schemas.microsoft.com/office/drawing/2014/main" id="{0801B6F7-21AC-479D-BC7A-B49137A9E1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294" y="1289924"/>
            <a:ext cx="1119682" cy="87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ucci Farms">
            <a:extLst>
              <a:ext uri="{FF2B5EF4-FFF2-40B4-BE49-F238E27FC236}">
                <a16:creationId xmlns:a16="http://schemas.microsoft.com/office/drawing/2014/main" id="{F7EA7182-2C87-4722-95FE-82340886D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3745" y="1277466"/>
            <a:ext cx="1450731" cy="918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SHREDDED MOZZARELLA -CHEDDAR CHEESE BLEND, 27%M.F. 42%MOIST., 2X3KG |  Agropur Solutions">
            <a:extLst>
              <a:ext uri="{FF2B5EF4-FFF2-40B4-BE49-F238E27FC236}">
                <a16:creationId xmlns:a16="http://schemas.microsoft.com/office/drawing/2014/main" id="{4EC20026-6D9B-454B-8579-842C8A0851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84" t="21411" r="13931" b="5769"/>
          <a:stretch/>
        </p:blipFill>
        <p:spPr bwMode="auto">
          <a:xfrm>
            <a:off x="5869160" y="1301931"/>
            <a:ext cx="1427081" cy="919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All Purpose Flour - Bread Flours - Gold Medal Flour">
            <a:extLst>
              <a:ext uri="{FF2B5EF4-FFF2-40B4-BE49-F238E27FC236}">
                <a16:creationId xmlns:a16="http://schemas.microsoft.com/office/drawing/2014/main" id="{385C2852-30AD-4D3E-A38C-A2B286803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9355" y="1343785"/>
            <a:ext cx="854645" cy="854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8677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844B-1187-4000-9531-1CB06F367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 in Programming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2D2B7F-8C22-4A1B-9228-16A64B8FAED9}"/>
              </a:ext>
            </a:extLst>
          </p:cNvPr>
          <p:cNvSpPr/>
          <p:nvPr/>
        </p:nvSpPr>
        <p:spPr>
          <a:xfrm>
            <a:off x="685313" y="1370399"/>
            <a:ext cx="7773373" cy="8827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An </a:t>
            </a:r>
            <a:r>
              <a:rPr lang="en-US" sz="2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array</a:t>
            </a:r>
            <a:r>
              <a:rPr lang="en-US" sz="2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is a special kind of object that stores a </a:t>
            </a:r>
            <a:r>
              <a:rPr lang="en-US" sz="2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list</a:t>
            </a:r>
            <a:r>
              <a:rPr lang="en-US" sz="2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of multiple values (in order)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FAA85FE-199D-4F50-9B89-A6552B899CC2}"/>
              </a:ext>
            </a:extLst>
          </p:cNvPr>
          <p:cNvSpPr/>
          <p:nvPr/>
        </p:nvSpPr>
        <p:spPr>
          <a:xfrm>
            <a:off x="720000" y="3033346"/>
            <a:ext cx="2260591" cy="1459523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So what can you store in an array?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BCC311-654E-499D-B93F-A8FC190F21EF}"/>
              </a:ext>
            </a:extLst>
          </p:cNvPr>
          <p:cNvSpPr/>
          <p:nvPr/>
        </p:nvSpPr>
        <p:spPr>
          <a:xfrm>
            <a:off x="1098070" y="2370126"/>
            <a:ext cx="1697884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Top 10 Movies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C01822F-5798-481D-84AC-78C089880A6B}"/>
              </a:ext>
            </a:extLst>
          </p:cNvPr>
          <p:cNvSpPr/>
          <p:nvPr/>
        </p:nvSpPr>
        <p:spPr>
          <a:xfrm>
            <a:off x="3175985" y="3802672"/>
            <a:ext cx="1697884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Music Playlist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78B41FC-A0D7-4A33-A79B-1A91E6ED8BE2}"/>
              </a:ext>
            </a:extLst>
          </p:cNvPr>
          <p:cNvSpPr/>
          <p:nvPr/>
        </p:nvSpPr>
        <p:spPr>
          <a:xfrm>
            <a:off x="3504231" y="3154972"/>
            <a:ext cx="2412992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Tweets in a Timeline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E26DAA-FAE2-40BE-85BD-DA95E1366F06}"/>
              </a:ext>
            </a:extLst>
          </p:cNvPr>
          <p:cNvSpPr/>
          <p:nvPr/>
        </p:nvSpPr>
        <p:spPr>
          <a:xfrm>
            <a:off x="3175985" y="2497612"/>
            <a:ext cx="1519107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To-Do List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572611-0D82-4175-A5F2-238282317460}"/>
              </a:ext>
            </a:extLst>
          </p:cNvPr>
          <p:cNvSpPr/>
          <p:nvPr/>
        </p:nvSpPr>
        <p:spPr>
          <a:xfrm>
            <a:off x="5157669" y="4021878"/>
            <a:ext cx="2260591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Recipe Ingredients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C116405-E19C-4E15-BC97-885EB8EB2E2B}"/>
              </a:ext>
            </a:extLst>
          </p:cNvPr>
          <p:cNvSpPr/>
          <p:nvPr/>
        </p:nvSpPr>
        <p:spPr>
          <a:xfrm>
            <a:off x="5292726" y="2339149"/>
            <a:ext cx="1934793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Shop Inventory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99A6102-0174-4555-B050-A2692100851C}"/>
              </a:ext>
            </a:extLst>
          </p:cNvPr>
          <p:cNvSpPr/>
          <p:nvPr/>
        </p:nvSpPr>
        <p:spPr>
          <a:xfrm>
            <a:off x="6057903" y="3467587"/>
            <a:ext cx="1697884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Team Roster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3F5C99E-7B15-4F15-88D3-52F3D6FFF21B}"/>
              </a:ext>
            </a:extLst>
          </p:cNvPr>
          <p:cNvSpPr/>
          <p:nvPr/>
        </p:nvSpPr>
        <p:spPr>
          <a:xfrm>
            <a:off x="6260123" y="2895404"/>
            <a:ext cx="2163877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accent4"/>
                </a:solidFill>
                <a:latin typeface="Miriam Libre" panose="00000500000000000000" pitchFamily="2" charset="-79"/>
                <a:cs typeface="Miriam Libre" panose="00000500000000000000" pitchFamily="2" charset="-79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List of lists of lists</a:t>
            </a:r>
            <a:endParaRPr lang="en-US" sz="1600" dirty="0">
              <a:solidFill>
                <a:schemeClr val="accent4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445573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6" grpId="0" animBg="1"/>
      <p:bldP spid="7" grpId="0" animBg="1"/>
      <p:bldP spid="8" grpId="0" animBg="1"/>
      <p:bldP spid="9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844B-1187-4000-9531-1CB06F367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5"/>
            <a:ext cx="7773372" cy="572700"/>
          </a:xfrm>
        </p:spPr>
        <p:txBody>
          <a:bodyPr/>
          <a:lstStyle/>
          <a:p>
            <a:r>
              <a:rPr lang="en-US" dirty="0"/>
              <a:t>Creating an Array – New Syntax</a:t>
            </a:r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076CA7D3-6A34-4288-AE71-CAF76DDB8D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3407577"/>
              </p:ext>
            </p:extLst>
          </p:nvPr>
        </p:nvGraphicFramePr>
        <p:xfrm>
          <a:off x="685314" y="3624832"/>
          <a:ext cx="7773373" cy="914400"/>
        </p:xfrm>
        <a:graphic>
          <a:graphicData uri="http://schemas.openxmlformats.org/drawingml/2006/table">
            <a:tbl>
              <a:tblPr firstRow="1" bandRow="1">
                <a:tableStyleId>{917088DE-29B3-4A1C-9BD6-51BBB168883E}</a:tableStyleId>
              </a:tblPr>
              <a:tblGrid>
                <a:gridCol w="1208141">
                  <a:extLst>
                    <a:ext uri="{9D8B030D-6E8A-4147-A177-3AD203B41FA5}">
                      <a16:colId xmlns:a16="http://schemas.microsoft.com/office/drawing/2014/main" val="524885633"/>
                    </a:ext>
                  </a:extLst>
                </a:gridCol>
                <a:gridCol w="1893454">
                  <a:extLst>
                    <a:ext uri="{9D8B030D-6E8A-4147-A177-3AD203B41FA5}">
                      <a16:colId xmlns:a16="http://schemas.microsoft.com/office/drawing/2014/main" val="2809419053"/>
                    </a:ext>
                  </a:extLst>
                </a:gridCol>
                <a:gridCol w="2218902">
                  <a:extLst>
                    <a:ext uri="{9D8B030D-6E8A-4147-A177-3AD203B41FA5}">
                      <a16:colId xmlns:a16="http://schemas.microsoft.com/office/drawing/2014/main" val="1027943012"/>
                    </a:ext>
                  </a:extLst>
                </a:gridCol>
                <a:gridCol w="2452876">
                  <a:extLst>
                    <a:ext uri="{9D8B030D-6E8A-4147-A177-3AD203B41FA5}">
                      <a16:colId xmlns:a16="http://schemas.microsoft.com/office/drawing/2014/main" val="2832138939"/>
                    </a:ext>
                  </a:extLst>
                </a:gridCol>
              </a:tblGrid>
              <a:tr h="405647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5F4D43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Index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0B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5F4D43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0B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5F4D43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0B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5F4D43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0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6160801"/>
                  </a:ext>
                </a:extLst>
              </a:tr>
              <a:tr h="405647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FFF0B9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Value</a:t>
                      </a:r>
                      <a:endParaRPr lang="en-US" sz="2400" b="1" dirty="0">
                        <a:solidFill>
                          <a:srgbClr val="FFF0B9"/>
                        </a:solidFill>
                        <a:latin typeface="Miriam Libre" panose="00000500000000000000" pitchFamily="2" charset="-79"/>
                        <a:cs typeface="Miriam Libre" panose="00000500000000000000" pitchFamily="2" charset="-79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4D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FFF0B9"/>
                          </a:solidFill>
                          <a:effectLst/>
                          <a:latin typeface="Consolas" panose="020B0609020204030204" pitchFamily="49" charset="0"/>
                        </a:rPr>
                        <a:t>"MILK"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4D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FFF0B9"/>
                          </a:solidFill>
                          <a:effectLst/>
                          <a:latin typeface="Consolas" panose="020B0609020204030204" pitchFamily="49" charset="0"/>
                        </a:rPr>
                        <a:t>"EGGS"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4D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FFF0B9"/>
                          </a:solidFill>
                          <a:effectLst/>
                          <a:latin typeface="Consolas" panose="020B0609020204030204" pitchFamily="49" charset="0"/>
                        </a:rPr>
                        <a:t>"CHEESE"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4D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3349454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ED434BCF-012E-4807-BB51-34096AA70D09}"/>
              </a:ext>
            </a:extLst>
          </p:cNvPr>
          <p:cNvSpPr/>
          <p:nvPr/>
        </p:nvSpPr>
        <p:spPr>
          <a:xfrm>
            <a:off x="685314" y="1460186"/>
            <a:ext cx="2245044" cy="121333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u="sng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Square Brackets</a:t>
            </a:r>
            <a:endParaRPr lang="en-US" sz="1000" b="1" u="sng" dirty="0">
              <a:solidFill>
                <a:srgbClr val="FFF0B9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algn="ctr"/>
            <a:r>
              <a:rPr lang="en-US" sz="44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[</a:t>
            </a:r>
            <a:r>
              <a:rPr lang="en-US" sz="36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</a:t>
            </a:r>
            <a:r>
              <a:rPr lang="en-US" sz="24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and</a:t>
            </a:r>
            <a:r>
              <a:rPr lang="en-US" sz="36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</a:t>
            </a:r>
            <a:r>
              <a:rPr lang="en-US" sz="44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]</a:t>
            </a:r>
            <a:endParaRPr lang="en-US" sz="3600" b="1" dirty="0">
              <a:solidFill>
                <a:schemeClr val="bg1"/>
              </a:solidFill>
              <a:latin typeface="Consolas" panose="020B0609020204030204" pitchFamily="49" charset="0"/>
              <a:cs typeface="Miriam Libre" panose="00000500000000000000" pitchFamily="2" charset="-79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551DC5B-6D23-4EDD-A766-300BEB7453C9}"/>
              </a:ext>
            </a:extLst>
          </p:cNvPr>
          <p:cNvSpPr/>
          <p:nvPr/>
        </p:nvSpPr>
        <p:spPr>
          <a:xfrm>
            <a:off x="3082387" y="1460186"/>
            <a:ext cx="1615340" cy="121333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u="sng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Comma</a:t>
            </a:r>
            <a:endParaRPr lang="en-US" sz="1600" b="1" u="sng" dirty="0">
              <a:solidFill>
                <a:srgbClr val="FFF0B9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algn="ctr"/>
            <a:r>
              <a:rPr lang="en-US" sz="44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,</a:t>
            </a:r>
            <a:endParaRPr lang="en-US" sz="3600" b="1" dirty="0">
              <a:solidFill>
                <a:schemeClr val="bg1"/>
              </a:solidFill>
              <a:latin typeface="Consolas" panose="020B0609020204030204" pitchFamily="49" charset="0"/>
              <a:cs typeface="Miriam Libre" panose="00000500000000000000" pitchFamily="2" charset="-79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173C337-C9C4-4134-BD04-F874C37D052F}"/>
              </a:ext>
            </a:extLst>
          </p:cNvPr>
          <p:cNvSpPr/>
          <p:nvPr/>
        </p:nvSpPr>
        <p:spPr>
          <a:xfrm>
            <a:off x="685314" y="2880852"/>
            <a:ext cx="7773372" cy="5727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FF656D"/>
                </a:solidFill>
                <a:latin typeface="Consolas" panose="020B0609020204030204" pitchFamily="49" charset="0"/>
              </a:rPr>
              <a:t>let</a:t>
            </a:r>
            <a:r>
              <a:rPr lang="en-US" sz="2800" dirty="0">
                <a:solidFill>
                  <a:srgbClr val="D4BE98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FFF0B9"/>
                </a:solidFill>
                <a:latin typeface="Consolas" panose="020B0609020204030204" pitchFamily="49" charset="0"/>
              </a:rPr>
              <a:t>shop</a:t>
            </a:r>
            <a:r>
              <a:rPr lang="en-US" sz="2800" dirty="0">
                <a:solidFill>
                  <a:srgbClr val="D4BE98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FF656D"/>
                </a:solidFill>
                <a:latin typeface="Consolas" panose="020B0609020204030204" pitchFamily="49" charset="0"/>
              </a:rPr>
              <a:t>=</a:t>
            </a:r>
            <a:r>
              <a:rPr lang="en-US" sz="2800" dirty="0">
                <a:solidFill>
                  <a:srgbClr val="D4BE98"/>
                </a:solidFill>
                <a:latin typeface="Consolas" panose="020B0609020204030204" pitchFamily="49" charset="0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[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"MILK"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,</a:t>
            </a:r>
            <a:r>
              <a:rPr lang="en-US" sz="2800" dirty="0">
                <a:solidFill>
                  <a:srgbClr val="D4BE98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"EGGS"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,</a:t>
            </a:r>
            <a:r>
              <a:rPr lang="en-US" sz="2800" dirty="0">
                <a:solidFill>
                  <a:srgbClr val="D4BE98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"CHEESE"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FFF0B9"/>
                </a:solidFill>
                <a:latin typeface="Consolas" panose="020B0609020204030204" pitchFamily="49" charset="0"/>
              </a:rPr>
              <a:t>;</a:t>
            </a:r>
          </a:p>
        </p:txBody>
      </p:sp>
      <p:pic>
        <p:nvPicPr>
          <p:cNvPr id="2050" name="Picture 2" descr="Spongebob Squarepants - Floating Shopping List - YouTube">
            <a:extLst>
              <a:ext uri="{FF2B5EF4-FFF2-40B4-BE49-F238E27FC236}">
                <a16:creationId xmlns:a16="http://schemas.microsoft.com/office/drawing/2014/main" id="{8D27ED0A-2357-4BD0-B276-8CB14D5A2F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2" t="9675" r="2880" b="15639"/>
          <a:stretch/>
        </p:blipFill>
        <p:spPr bwMode="auto">
          <a:xfrm>
            <a:off x="6360796" y="1460129"/>
            <a:ext cx="2097890" cy="1273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loating Shopping List | Joke Battles Wikia | Fandom">
            <a:extLst>
              <a:ext uri="{FF2B5EF4-FFF2-40B4-BE49-F238E27FC236}">
                <a16:creationId xmlns:a16="http://schemas.microsoft.com/office/drawing/2014/main" id="{75C0311F-6D09-480A-BAE3-537495000E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911"/>
          <a:stretch/>
        </p:blipFill>
        <p:spPr bwMode="auto">
          <a:xfrm>
            <a:off x="4773741" y="1279585"/>
            <a:ext cx="1511040" cy="15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C19BC7F0-0BFE-4106-8A37-66A33FDEB0B5}"/>
              </a:ext>
            </a:extLst>
          </p:cNvPr>
          <p:cNvCxnSpPr>
            <a:cxnSpLocks/>
            <a:endCxn id="3" idx="1"/>
          </p:cNvCxnSpPr>
          <p:nvPr/>
        </p:nvCxnSpPr>
        <p:spPr>
          <a:xfrm rot="10800000" flipV="1">
            <a:off x="685314" y="3513192"/>
            <a:ext cx="1208146" cy="568839"/>
          </a:xfrm>
          <a:prstGeom prst="bentConnector3">
            <a:avLst>
              <a:gd name="adj1" fmla="val 130999"/>
            </a:avLst>
          </a:prstGeom>
          <a:ln w="38100" cap="rnd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F64EEF4-0059-45EC-8F75-2538127ED05F}"/>
              </a:ext>
            </a:extLst>
          </p:cNvPr>
          <p:cNvCxnSpPr>
            <a:cxnSpLocks/>
          </p:cNvCxnSpPr>
          <p:nvPr/>
        </p:nvCxnSpPr>
        <p:spPr>
          <a:xfrm flipV="1">
            <a:off x="1893460" y="3352801"/>
            <a:ext cx="0" cy="160391"/>
          </a:xfrm>
          <a:prstGeom prst="line">
            <a:avLst/>
          </a:prstGeom>
          <a:ln w="38100" cap="rnd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AE1463C5-C686-4F29-8308-4C5965CC6E39}"/>
              </a:ext>
            </a:extLst>
          </p:cNvPr>
          <p:cNvSpPr/>
          <p:nvPr/>
        </p:nvSpPr>
        <p:spPr>
          <a:xfrm flipV="1">
            <a:off x="501162" y="1259337"/>
            <a:ext cx="8141676" cy="45719"/>
          </a:xfrm>
          <a:prstGeom prst="rect">
            <a:avLst/>
          </a:prstGeom>
          <a:solidFill>
            <a:schemeClr val="tx1"/>
          </a:solidFill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407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"/>
                            </p:stCondLst>
                            <p:childTnLst>
                              <p:par>
                                <p:cTn id="3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75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Vocabulary for Things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FF251B-FD93-45BB-A1EB-7574846DC10B}"/>
              </a:ext>
            </a:extLst>
          </p:cNvPr>
          <p:cNvSpPr/>
          <p:nvPr/>
        </p:nvSpPr>
        <p:spPr>
          <a:xfrm>
            <a:off x="604700" y="1370399"/>
            <a:ext cx="7819300" cy="572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What do you call those things in the array?</a:t>
            </a:r>
            <a:endParaRPr lang="en-US" sz="2800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AD033B-5FDE-4533-B985-6A0B57049775}"/>
              </a:ext>
            </a:extLst>
          </p:cNvPr>
          <p:cNvSpPr txBox="1"/>
          <p:nvPr/>
        </p:nvSpPr>
        <p:spPr>
          <a:xfrm>
            <a:off x="2988401" y="1997348"/>
            <a:ext cx="150714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b="1" dirty="0">
                <a:solidFill>
                  <a:schemeClr val="bg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0</a:t>
            </a:r>
            <a:endParaRPr lang="en-US" b="1" dirty="0">
              <a:solidFill>
                <a:schemeClr val="bg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D9526B-1A3E-4B67-A67C-02B4BEC03119}"/>
              </a:ext>
            </a:extLst>
          </p:cNvPr>
          <p:cNvSpPr/>
          <p:nvPr/>
        </p:nvSpPr>
        <p:spPr>
          <a:xfrm>
            <a:off x="2485423" y="2440567"/>
            <a:ext cx="6053877" cy="592594"/>
          </a:xfrm>
          <a:prstGeom prst="rect">
            <a:avLst/>
          </a:prstGeom>
          <a:solidFill>
            <a:srgbClr val="C99C58"/>
          </a:solidFill>
          <a:ln>
            <a:solidFill>
              <a:srgbClr val="7655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600" b="1" dirty="0">
                <a:solidFill>
                  <a:srgbClr val="76552B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Values, Items, Elements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C180BE-DFF5-4329-8A6A-CF21D8C33125}"/>
              </a:ext>
            </a:extLst>
          </p:cNvPr>
          <p:cNvSpPr txBox="1"/>
          <p:nvPr/>
        </p:nvSpPr>
        <p:spPr>
          <a:xfrm>
            <a:off x="483833" y="1838654"/>
            <a:ext cx="81763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35E0A"/>
                </a:solidFill>
                <a:latin typeface="Consolas" panose="020B0609020204030204" pitchFamily="49" charset="0"/>
              </a:rPr>
              <a:t>let</a:t>
            </a:r>
            <a:r>
              <a:rPr lang="en-US" sz="2400" dirty="0">
                <a:solidFill>
                  <a:srgbClr val="654735"/>
                </a:solidFill>
                <a:latin typeface="Consolas" panose="020B0609020204030204" pitchFamily="49" charset="0"/>
              </a:rPr>
              <a:t> things </a:t>
            </a:r>
            <a:r>
              <a:rPr lang="en-US" sz="2400" dirty="0">
                <a:solidFill>
                  <a:srgbClr val="C35E0A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654735"/>
                </a:solidFill>
                <a:latin typeface="Consolas" panose="020B0609020204030204" pitchFamily="49" charset="0"/>
              </a:rPr>
              <a:t> [</a:t>
            </a:r>
            <a:r>
              <a:rPr lang="en-US" sz="2400" b="1" dirty="0">
                <a:solidFill>
                  <a:srgbClr val="B47109"/>
                </a:solidFill>
                <a:latin typeface="Consolas" panose="020B0609020204030204" pitchFamily="49" charset="0"/>
              </a:rPr>
              <a:t>"Water"</a:t>
            </a:r>
            <a:r>
              <a:rPr lang="en-US" sz="2400" dirty="0">
                <a:solidFill>
                  <a:srgbClr val="654735"/>
                </a:solidFill>
                <a:latin typeface="Consolas" panose="020B0609020204030204" pitchFamily="49" charset="0"/>
              </a:rPr>
              <a:t>, </a:t>
            </a:r>
            <a:r>
              <a:rPr lang="en-US" sz="2400" b="1" dirty="0">
                <a:solidFill>
                  <a:srgbClr val="B47109"/>
                </a:solidFill>
                <a:latin typeface="Consolas" panose="020B0609020204030204" pitchFamily="49" charset="0"/>
              </a:rPr>
              <a:t>"Earth"</a:t>
            </a:r>
            <a:r>
              <a:rPr lang="en-US" sz="2400" dirty="0">
                <a:solidFill>
                  <a:srgbClr val="654735"/>
                </a:solidFill>
                <a:latin typeface="Consolas" panose="020B0609020204030204" pitchFamily="49" charset="0"/>
              </a:rPr>
              <a:t>, </a:t>
            </a:r>
            <a:r>
              <a:rPr lang="en-US" sz="2400" b="1" dirty="0">
                <a:solidFill>
                  <a:srgbClr val="B47109"/>
                </a:solidFill>
                <a:latin typeface="Consolas" panose="020B0609020204030204" pitchFamily="49" charset="0"/>
              </a:rPr>
              <a:t>"Fire"</a:t>
            </a:r>
            <a:r>
              <a:rPr lang="en-US" sz="2400" dirty="0">
                <a:solidFill>
                  <a:srgbClr val="654735"/>
                </a:solidFill>
                <a:latin typeface="Consolas" panose="020B0609020204030204" pitchFamily="49" charset="0"/>
              </a:rPr>
              <a:t>, </a:t>
            </a:r>
            <a:r>
              <a:rPr lang="en-US" sz="2400" b="1" dirty="0">
                <a:solidFill>
                  <a:srgbClr val="B47109"/>
                </a:solidFill>
                <a:latin typeface="Consolas" panose="020B0609020204030204" pitchFamily="49" charset="0"/>
              </a:rPr>
              <a:t>"Air"</a:t>
            </a:r>
            <a:r>
              <a:rPr lang="en-US" sz="2400" dirty="0">
                <a:solidFill>
                  <a:srgbClr val="654735"/>
                </a:solidFill>
                <a:latin typeface="Consolas" panose="020B0609020204030204" pitchFamily="49" charset="0"/>
              </a:rPr>
              <a:t>];</a:t>
            </a:r>
          </a:p>
        </p:txBody>
      </p:sp>
      <p:pic>
        <p:nvPicPr>
          <p:cNvPr id="7" name="Picture 2" descr="MAY212718 - AVATAR THE LAST AIRBENDER 4 ELEMENTS FLEECE BLANKET - Previews  World">
            <a:extLst>
              <a:ext uri="{FF2B5EF4-FFF2-40B4-BE49-F238E27FC236}">
                <a16:creationId xmlns:a16="http://schemas.microsoft.com/office/drawing/2014/main" id="{4E7AD726-CA19-47C0-9410-609553C082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00" y="2327299"/>
            <a:ext cx="1737696" cy="2316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D15446A-FEA7-460D-9BAD-555ED2749161}"/>
              </a:ext>
            </a:extLst>
          </p:cNvPr>
          <p:cNvSpPr/>
          <p:nvPr/>
        </p:nvSpPr>
        <p:spPr>
          <a:xfrm>
            <a:off x="2485422" y="3140899"/>
            <a:ext cx="6053877" cy="1395589"/>
          </a:xfrm>
          <a:prstGeom prst="rect">
            <a:avLst/>
          </a:prstGeom>
          <a:solidFill>
            <a:srgbClr val="C99C58"/>
          </a:solidFill>
          <a:ln>
            <a:solidFill>
              <a:srgbClr val="6F50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76552B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Items go </a:t>
            </a:r>
            <a:r>
              <a:rPr lang="en-US" sz="2400" b="1" dirty="0">
                <a:solidFill>
                  <a:srgbClr val="76552B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between</a:t>
            </a:r>
            <a:r>
              <a:rPr lang="en-US" sz="2400" dirty="0">
                <a:solidFill>
                  <a:srgbClr val="76552B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square brackets: 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[]</a:t>
            </a:r>
            <a:endParaRPr lang="en-US" sz="2400" b="1" dirty="0">
              <a:solidFill>
                <a:schemeClr val="bg1"/>
              </a:solidFill>
              <a:latin typeface="Consolas" panose="020B0609020204030204" pitchFamily="49" charset="0"/>
              <a:cs typeface="Miriam Libre" panose="00000500000000000000" pitchFamily="2" charset="-79"/>
            </a:endParaRPr>
          </a:p>
          <a:p>
            <a:pPr algn="ctr"/>
            <a:r>
              <a:rPr lang="en-US" sz="2400" dirty="0">
                <a:solidFill>
                  <a:srgbClr val="76552B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They are </a:t>
            </a:r>
            <a:r>
              <a:rPr lang="en-US" sz="2400" b="1" dirty="0">
                <a:solidFill>
                  <a:srgbClr val="76552B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separated</a:t>
            </a:r>
            <a:r>
              <a:rPr lang="en-US" sz="2400" dirty="0">
                <a:solidFill>
                  <a:srgbClr val="76552B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by commas: 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,</a:t>
            </a:r>
          </a:p>
          <a:p>
            <a:pPr algn="ctr"/>
            <a:endParaRPr lang="en-US" sz="500" b="1" dirty="0">
              <a:solidFill>
                <a:schemeClr val="bg1"/>
              </a:solidFill>
              <a:latin typeface="Consolas" panose="020B0609020204030204" pitchFamily="49" charset="0"/>
              <a:cs typeface="Miriam Libre" panose="00000500000000000000" pitchFamily="2" charset="-79"/>
            </a:endParaRPr>
          </a:p>
          <a:p>
            <a:pPr algn="ctr"/>
            <a:r>
              <a:rPr lang="en-US" sz="2400" dirty="0">
                <a:solidFill>
                  <a:srgbClr val="76552B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They are </a:t>
            </a:r>
            <a:r>
              <a:rPr lang="en-US" sz="2400" b="1" dirty="0">
                <a:solidFill>
                  <a:srgbClr val="76552B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ordered</a:t>
            </a:r>
            <a:r>
              <a:rPr lang="en-US" sz="2400" dirty="0">
                <a:solidFill>
                  <a:srgbClr val="76552B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: each has its place</a:t>
            </a:r>
            <a:endParaRPr lang="en-US" sz="2400" b="1" dirty="0">
              <a:solidFill>
                <a:schemeClr val="bg1"/>
              </a:solidFill>
              <a:latin typeface="Consolas" panose="020B0609020204030204" pitchFamily="49" charset="0"/>
              <a:cs typeface="Miriam Libr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57569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animBg="1"/>
      <p:bldP spid="9" grpId="0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89271A5-09DA-4690-951D-3368E5AD66F3}"/>
              </a:ext>
            </a:extLst>
          </p:cNvPr>
          <p:cNvSpPr/>
          <p:nvPr/>
        </p:nvSpPr>
        <p:spPr>
          <a:xfrm>
            <a:off x="501162" y="1305056"/>
            <a:ext cx="8141676" cy="3393419"/>
          </a:xfrm>
          <a:prstGeom prst="rect">
            <a:avLst/>
          </a:prstGeom>
          <a:solidFill>
            <a:schemeClr val="tx1"/>
          </a:solidFill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Storage by Index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FF251B-FD93-45BB-A1EB-7574846DC10B}"/>
              </a:ext>
            </a:extLst>
          </p:cNvPr>
          <p:cNvSpPr/>
          <p:nvPr/>
        </p:nvSpPr>
        <p:spPr>
          <a:xfrm>
            <a:off x="604701" y="1370399"/>
            <a:ext cx="4116768" cy="572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bg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What’s the first number?</a:t>
            </a:r>
            <a:endParaRPr lang="en-US" sz="2400" dirty="0">
              <a:solidFill>
                <a:schemeClr val="bg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pic>
        <p:nvPicPr>
          <p:cNvPr id="1026" name="Picture 2" descr="Count von Count Puppet | National Museum of American History">
            <a:extLst>
              <a:ext uri="{FF2B5EF4-FFF2-40B4-BE49-F238E27FC236}">
                <a16:creationId xmlns:a16="http://schemas.microsoft.com/office/drawing/2014/main" id="{010A3313-515A-426B-812D-FA8F1CE037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04700" y="1987287"/>
            <a:ext cx="200025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EAD033B-5FDE-4533-B985-6A0B57049775}"/>
              </a:ext>
            </a:extLst>
          </p:cNvPr>
          <p:cNvSpPr txBox="1"/>
          <p:nvPr/>
        </p:nvSpPr>
        <p:spPr>
          <a:xfrm>
            <a:off x="2988401" y="1997348"/>
            <a:ext cx="150714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b="1" dirty="0">
                <a:solidFill>
                  <a:schemeClr val="bg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0</a:t>
            </a:r>
            <a:endParaRPr lang="en-US" b="1" dirty="0">
              <a:solidFill>
                <a:schemeClr val="bg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D9526B-1A3E-4B67-A67C-02B4BEC03119}"/>
              </a:ext>
            </a:extLst>
          </p:cNvPr>
          <p:cNvSpPr/>
          <p:nvPr/>
        </p:nvSpPr>
        <p:spPr>
          <a:xfrm>
            <a:off x="5104920" y="1441938"/>
            <a:ext cx="3319080" cy="306851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rgbClr val="DF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In memory, the </a:t>
            </a:r>
            <a:r>
              <a:rPr lang="en-US" sz="3600" b="1" i="1" dirty="0">
                <a:latin typeface="Miriam Libre" panose="00000500000000000000" pitchFamily="2" charset="-79"/>
                <a:cs typeface="Miriam Libre" panose="00000500000000000000" pitchFamily="2" charset="-79"/>
              </a:rPr>
              <a:t>index</a:t>
            </a:r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 of a value is its </a:t>
            </a:r>
            <a:r>
              <a:rPr lang="en-US" sz="3600" b="1" i="1" dirty="0">
                <a:latin typeface="Miriam Libre" panose="00000500000000000000" pitchFamily="2" charset="-79"/>
                <a:cs typeface="Miriam Libre" panose="00000500000000000000" pitchFamily="2" charset="-79"/>
              </a:rPr>
              <a:t>position</a:t>
            </a:r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 in the array</a:t>
            </a:r>
          </a:p>
        </p:txBody>
      </p:sp>
    </p:spTree>
    <p:extLst>
      <p:ext uri="{BB962C8B-B14F-4D97-AF65-F5344CB8AC3E}">
        <p14:creationId xmlns:p14="http://schemas.microsoft.com/office/powerpoint/2010/main" val="14233329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89271A5-09DA-4690-951D-3368E5AD66F3}"/>
              </a:ext>
            </a:extLst>
          </p:cNvPr>
          <p:cNvSpPr/>
          <p:nvPr/>
        </p:nvSpPr>
        <p:spPr>
          <a:xfrm>
            <a:off x="501162" y="1305056"/>
            <a:ext cx="8141676" cy="3393419"/>
          </a:xfrm>
          <a:prstGeom prst="rect">
            <a:avLst/>
          </a:prstGeom>
          <a:solidFill>
            <a:schemeClr val="tx1"/>
          </a:solidFill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"Jung Kook"</a:t>
            </a:r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"V"</a:t>
            </a:r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"Jimin"</a:t>
            </a:r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"SUGA"</a:t>
            </a:r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3600" b="0" dirty="0" err="1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Jin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"j-hope"</a:t>
            </a:r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"RM"</a:t>
            </a:r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sz="3600" b="0" dirty="0">
              <a:solidFill>
                <a:srgbClr val="F1F1F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Mini-Quiz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FEA6F-C8BB-4C94-8FC9-9ACAC61D9029}"/>
              </a:ext>
            </a:extLst>
          </p:cNvPr>
          <p:cNvSpPr/>
          <p:nvPr/>
        </p:nvSpPr>
        <p:spPr>
          <a:xfrm>
            <a:off x="825507" y="2952599"/>
            <a:ext cx="3319080" cy="14859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rgbClr val="DF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Who is at </a:t>
            </a:r>
            <a:r>
              <a:rPr lang="en-US" sz="36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index 0</a:t>
            </a:r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CBEB6D-979E-4A63-8DE4-FCFC82DA1717}"/>
              </a:ext>
            </a:extLst>
          </p:cNvPr>
          <p:cNvSpPr/>
          <p:nvPr/>
        </p:nvSpPr>
        <p:spPr>
          <a:xfrm>
            <a:off x="4864107" y="2961392"/>
            <a:ext cx="3319080" cy="14859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Jung Kook</a:t>
            </a:r>
            <a:endParaRPr lang="en-US" sz="3600" b="1" dirty="0"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pic>
        <p:nvPicPr>
          <p:cNvPr id="1026" name="Picture 2" descr="bts png">
            <a:extLst>
              <a:ext uri="{FF2B5EF4-FFF2-40B4-BE49-F238E27FC236}">
                <a16:creationId xmlns:a16="http://schemas.microsoft.com/office/drawing/2014/main" id="{69B7EF26-D86D-42CB-B71A-9CAD7B42F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684" y="116981"/>
            <a:ext cx="960817" cy="125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80263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89271A5-09DA-4690-951D-3368E5AD66F3}"/>
              </a:ext>
            </a:extLst>
          </p:cNvPr>
          <p:cNvSpPr/>
          <p:nvPr/>
        </p:nvSpPr>
        <p:spPr>
          <a:xfrm>
            <a:off x="501162" y="1305056"/>
            <a:ext cx="8141676" cy="3393419"/>
          </a:xfrm>
          <a:prstGeom prst="rect">
            <a:avLst/>
          </a:prstGeom>
          <a:solidFill>
            <a:schemeClr val="tx1"/>
          </a:solidFill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[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"Jung Kook"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"V"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"Jimin"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"SUGA"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3600" dirty="0" err="1">
                <a:solidFill>
                  <a:srgbClr val="DF81FC"/>
                </a:solidFill>
                <a:latin typeface="Consolas" panose="020B0609020204030204" pitchFamily="49" charset="0"/>
              </a:rPr>
              <a:t>Jin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"j-hope"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"RM"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]</a:t>
            </a:r>
            <a:endParaRPr lang="en-US" sz="3600" dirty="0">
              <a:solidFill>
                <a:srgbClr val="F1F1F1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Mini-Quiz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FEA6F-C8BB-4C94-8FC9-9ACAC61D9029}"/>
              </a:ext>
            </a:extLst>
          </p:cNvPr>
          <p:cNvSpPr/>
          <p:nvPr/>
        </p:nvSpPr>
        <p:spPr>
          <a:xfrm>
            <a:off x="825507" y="2952599"/>
            <a:ext cx="3319080" cy="14859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rgbClr val="DF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RM</a:t>
            </a:r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 is at which index?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CBEB6D-979E-4A63-8DE4-FCFC82DA1717}"/>
              </a:ext>
            </a:extLst>
          </p:cNvPr>
          <p:cNvSpPr/>
          <p:nvPr/>
        </p:nvSpPr>
        <p:spPr>
          <a:xfrm>
            <a:off x="4864107" y="2961392"/>
            <a:ext cx="3319080" cy="14859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6</a:t>
            </a:r>
            <a:endParaRPr lang="en-US" sz="3600" b="1" dirty="0"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pic>
        <p:nvPicPr>
          <p:cNvPr id="7" name="Picture 2" descr="bts png">
            <a:extLst>
              <a:ext uri="{FF2B5EF4-FFF2-40B4-BE49-F238E27FC236}">
                <a16:creationId xmlns:a16="http://schemas.microsoft.com/office/drawing/2014/main" id="{98915548-E8C9-4CC6-88D3-BF20BA02E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2139" y="116981"/>
            <a:ext cx="960817" cy="125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1071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theme/theme1.xml><?xml version="1.0" encoding="utf-8"?>
<a:theme xmlns:a="http://schemas.openxmlformats.org/drawingml/2006/main" name="Blue Grid Interface &amp; Sticky Notes Company Profile by Slidesgo">
  <a:themeElements>
    <a:clrScheme name="Simple Light">
      <a:dk1>
        <a:srgbClr val="000000"/>
      </a:dk1>
      <a:lt1>
        <a:srgbClr val="FFFFFF"/>
      </a:lt1>
      <a:dk2>
        <a:srgbClr val="AA2FE6"/>
      </a:dk2>
      <a:lt2>
        <a:srgbClr val="FF7ACD"/>
      </a:lt2>
      <a:accent1>
        <a:srgbClr val="FFA27A"/>
      </a:accent1>
      <a:accent2>
        <a:srgbClr val="FFDF6D"/>
      </a:accent2>
      <a:accent3>
        <a:srgbClr val="8FFFC1"/>
      </a:accent3>
      <a:accent4>
        <a:srgbClr val="24069D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26920</TotalTime>
  <Words>2370</Words>
  <Application>Microsoft Office PowerPoint</Application>
  <PresentationFormat>On-screen Show (16:9)</PresentationFormat>
  <Paragraphs>233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Krona One</vt:lpstr>
      <vt:lpstr>Arial</vt:lpstr>
      <vt:lpstr>Miriam Libre</vt:lpstr>
      <vt:lpstr>Rockwell Extra Bold</vt:lpstr>
      <vt:lpstr>Consolas</vt:lpstr>
      <vt:lpstr>Blue Grid Interface &amp; Sticky Notes Company Profile by Slidesgo</vt:lpstr>
      <vt:lpstr>Arrays</vt:lpstr>
      <vt:lpstr>PowerPoint Presentation</vt:lpstr>
      <vt:lpstr>🍕🍕 An Array of Ingredients 🍕🍕</vt:lpstr>
      <vt:lpstr>Arrays in Programming</vt:lpstr>
      <vt:lpstr>Creating an Array – New Syntax</vt:lpstr>
      <vt:lpstr>Vocabulary for Things</vt:lpstr>
      <vt:lpstr>Array Storage by Index</vt:lpstr>
      <vt:lpstr>Index Mini-Quiz</vt:lpstr>
      <vt:lpstr>Index Mini-Quiz</vt:lpstr>
      <vt:lpstr>Index Mini-Quiz</vt:lpstr>
      <vt:lpstr>Index Mini-Quiz</vt:lpstr>
      <vt:lpstr>Index Mini-Quiz – Full Indexing</vt:lpstr>
      <vt:lpstr>Accessing Values by Index</vt:lpstr>
      <vt:lpstr>Setting Values by Index</vt:lpstr>
      <vt:lpstr>Adding New Values</vt:lpstr>
      <vt:lpstr>Array Example: Sorting</vt:lpstr>
      <vt:lpstr>Array Length</vt:lpstr>
      <vt:lpstr>Looping Through Arrays</vt:lpstr>
      <vt:lpstr>Array Example: Looping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  HTML &amp; CSS!</dc:title>
  <dc:creator>Marissa Dilisio</dc:creator>
  <cp:lastModifiedBy>Joseph Maxwell</cp:lastModifiedBy>
  <cp:revision>134</cp:revision>
  <dcterms:modified xsi:type="dcterms:W3CDTF">2022-10-17T18:12:00Z</dcterms:modified>
</cp:coreProperties>
</file>